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8" r:id="rId13"/>
  </p:sldIdLst>
  <p:sldSz cx="13004800" cy="7315200"/>
  <p:notesSz cx="7315200" cy="13004800"/>
  <p:embeddedFontLst>
    <p:embeddedFont>
      <p:font typeface="MiSans" panose="020B0604020202020204" charset="-122"/>
      <p:regular r:id="rId15"/>
    </p:embeddedFont>
    <p:embeddedFont>
      <p:font typeface="Noto Sans SC" panose="020B0604020202020204" charset="-128"/>
      <p:regular r:id="rId16"/>
    </p:embeddedFont>
    <p:embeddedFont>
      <p:font typeface="Liter" panose="020B0604020202020204" charset="0"/>
      <p:regular r:id="rId17"/>
    </p:embeddedFont>
    <p:embeddedFont>
      <p:font typeface="Oranienbaum" panose="02000506080000020003" pitchFamily="2" charset="0"/>
      <p:regular r:id="rId18"/>
    </p:embeddedFont>
    <p:embeddedFont>
      <p:font typeface="Sorts Mill Goudy" panose="020B0604020202020204" charset="0"/>
      <p:regular r:id="rId1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1" autoAdjust="0"/>
  </p:normalViewPr>
  <p:slideViewPr>
    <p:cSldViewPr snapToGrid="0" snapToObjects="1">
      <p:cViewPr varScale="1">
        <p:scale>
          <a:sx n="70" d="100"/>
          <a:sy n="70" d="100"/>
        </p:scale>
        <p:origin x="8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99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0F1C3-2B77-B811-69C2-9D519990C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DF419-C50B-5E71-3351-C3B14F5E1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930AD-D41E-5BD9-BE97-E1D32D010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8B650-418D-48E9-B022-C37790711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E1F6-136C-5EB3-9A0A-08062EF1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D6B89-8849-8660-5749-C73A7BBE9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8BA43-25AF-E7D8-61CC-770EA5DAF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C760B-B5E7-BFF0-C6C5-06C34C40E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3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5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BFC"/>
              </a:gs>
              <a:gs pos="100000">
                <a:srgbClr val="F0F2F5"/>
              </a:gs>
            </a:gsLst>
            <a:lin ang="2700000" scaled="1"/>
          </a:gradFill>
          <a:ln/>
        </p:spPr>
        <p:txBody>
          <a:bodyPr/>
          <a:lstStyle/>
          <a:p>
            <a:endParaRPr lang="es-ES"/>
          </a:p>
        </p:txBody>
      </p:sp>
      <p:pic>
        <p:nvPicPr>
          <p:cNvPr id="3" name="Image 0" descr="https://kimi-img.moonshot.cn/pub/slides/okc/gsat4c3j2zxvi/hero_drone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7812" b="7813"/>
          <a:stretch/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5448300" y="203200"/>
            <a:ext cx="85471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Autonomous Drone Navigation System</a:t>
            </a: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89EEFAD-9996-C447-06A4-BB55096A3317}"/>
              </a:ext>
            </a:extLst>
          </p:cNvPr>
          <p:cNvSpPr/>
          <p:nvPr/>
        </p:nvSpPr>
        <p:spPr>
          <a:xfrm>
            <a:off x="947057" y="6760028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Álvaro Medina Fernández</a:t>
            </a:r>
            <a:endParaRPr lang="es-ES" sz="1600" noProof="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863600"/>
            <a:ext cx="610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AirSim Integration &amp; Performance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1625600"/>
            <a:ext cx="5918200" cy="1422400"/>
          </a:xfrm>
          <a:custGeom>
            <a:avLst/>
            <a:gdLst/>
            <a:ahLst/>
            <a:cxnLst/>
            <a:rect l="l" t="t" r="r" b="b"/>
            <a:pathLst>
              <a:path w="5918200" h="1422400">
                <a:moveTo>
                  <a:pt x="101602" y="0"/>
                </a:moveTo>
                <a:lnTo>
                  <a:pt x="5816598" y="0"/>
                </a:lnTo>
                <a:cubicBezTo>
                  <a:pt x="5872711" y="0"/>
                  <a:pt x="5918200" y="45489"/>
                  <a:pt x="5918200" y="101602"/>
                </a:cubicBezTo>
                <a:lnTo>
                  <a:pt x="5918200" y="1320798"/>
                </a:lnTo>
                <a:cubicBezTo>
                  <a:pt x="5918200" y="1376911"/>
                  <a:pt x="5872711" y="1422400"/>
                  <a:pt x="5816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584200" y="1828800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Flujo de trabajo en tiempo real</a:t>
            </a:r>
            <a:endParaRPr lang="es-ES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539750" y="24638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RGB Capture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784350" y="24638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962150" y="24638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YOLO Detection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206750" y="24638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4550" y="2336800"/>
            <a:ext cx="133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Depth Processing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29150" y="2463800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06950" y="2336800"/>
            <a:ext cx="133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 Execution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3251200"/>
            <a:ext cx="2857500" cy="965200"/>
          </a:xfrm>
          <a:custGeom>
            <a:avLst/>
            <a:gdLst/>
            <a:ahLst/>
            <a:cxnLst/>
            <a:rect l="l" t="t" r="r" b="b"/>
            <a:pathLst>
              <a:path w="2857500" h="965200">
                <a:moveTo>
                  <a:pt x="101597" y="0"/>
                </a:moveTo>
                <a:lnTo>
                  <a:pt x="2755903" y="0"/>
                </a:lnTo>
                <a:cubicBezTo>
                  <a:pt x="2812013" y="0"/>
                  <a:pt x="2857500" y="45487"/>
                  <a:pt x="2857500" y="101597"/>
                </a:cubicBezTo>
                <a:lnTo>
                  <a:pt x="2857500" y="863603"/>
                </a:lnTo>
                <a:cubicBezTo>
                  <a:pt x="2857500" y="919713"/>
                  <a:pt x="2812013" y="965200"/>
                  <a:pt x="2755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33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457200" y="3403600"/>
            <a:ext cx="270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30+ FPS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8950" y="3809845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Processing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41700" y="3251200"/>
            <a:ext cx="2857500" cy="965200"/>
          </a:xfrm>
          <a:custGeom>
            <a:avLst/>
            <a:gdLst/>
            <a:ahLst/>
            <a:cxnLst/>
            <a:rect l="l" t="t" r="r" b="b"/>
            <a:pathLst>
              <a:path w="2857500" h="965200">
                <a:moveTo>
                  <a:pt x="101597" y="0"/>
                </a:moveTo>
                <a:lnTo>
                  <a:pt x="2755903" y="0"/>
                </a:lnTo>
                <a:cubicBezTo>
                  <a:pt x="2812013" y="0"/>
                  <a:pt x="2857500" y="45487"/>
                  <a:pt x="2857500" y="101597"/>
                </a:cubicBezTo>
                <a:lnTo>
                  <a:pt x="2857500" y="863603"/>
                </a:lnTo>
                <a:cubicBezTo>
                  <a:pt x="2857500" y="919713"/>
                  <a:pt x="2812013" y="965200"/>
                  <a:pt x="27559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233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3517900" y="3403600"/>
            <a:ext cx="270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&lt;50ms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549650" y="3809845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Latency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1000" y="4419445"/>
            <a:ext cx="5918200" cy="2032000"/>
          </a:xfrm>
          <a:custGeom>
            <a:avLst/>
            <a:gdLst/>
            <a:ahLst/>
            <a:cxnLst/>
            <a:rect l="l" t="t" r="r" b="b"/>
            <a:pathLst>
              <a:path w="5918200" h="20320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1930400"/>
                </a:lnTo>
                <a:cubicBezTo>
                  <a:pt x="5918200" y="1986475"/>
                  <a:pt x="5872675" y="2032000"/>
                  <a:pt x="5816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7"/>
          <p:cNvSpPr/>
          <p:nvPr/>
        </p:nvSpPr>
        <p:spPr>
          <a:xfrm>
            <a:off x="584200" y="4622645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Validación</a:t>
            </a:r>
            <a:endParaRPr lang="es-ES" sz="1600" noProof="0" dirty="0"/>
          </a:p>
        </p:txBody>
      </p:sp>
      <p:sp>
        <p:nvSpPr>
          <p:cNvPr id="20" name="Text 18"/>
          <p:cNvSpPr/>
          <p:nvPr/>
        </p:nvSpPr>
        <p:spPr>
          <a:xfrm>
            <a:off x="584200" y="5079845"/>
            <a:ext cx="56007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dirty="0">
                <a:solidFill>
                  <a:srgbClr val="4A5568"/>
                </a:solidFill>
                <a:latin typeface="Liter" pitchFamily="34" charset="0"/>
              </a:rPr>
              <a:t>Planificación de ruta por target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Esquiva</a:t>
            </a:r>
            <a:r>
              <a:rPr lang="es-E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 obstáculos en tiempo real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Respuesta adaptativa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Ciclo de validación y respuesta</a:t>
            </a:r>
            <a:endParaRPr lang="es-ES" sz="1600" noProof="0" dirty="0"/>
          </a:p>
        </p:txBody>
      </p:sp>
      <p:pic>
        <p:nvPicPr>
          <p:cNvPr id="21" name="Image 0" descr="https://kimi-img.moonshot.cn/pub/slides/okc/gsat4c3j2zxvi/airsim_integration.png"/>
          <p:cNvPicPr>
            <a:picLocks noChangeAspect="1"/>
          </p:cNvPicPr>
          <p:nvPr/>
        </p:nvPicPr>
        <p:blipFill>
          <a:blip r:embed="rId3"/>
          <a:srcRect l="54" r="54"/>
          <a:stretch/>
        </p:blipFill>
        <p:spPr>
          <a:xfrm>
            <a:off x="6705600" y="1202376"/>
            <a:ext cx="5918200" cy="3949700"/>
          </a:xfrm>
          <a:prstGeom prst="roundRect">
            <a:avLst>
              <a:gd name="adj" fmla="val 2572"/>
            </a:avLst>
          </a:prstGeom>
        </p:spPr>
      </p:pic>
      <p:sp>
        <p:nvSpPr>
          <p:cNvPr id="22" name="Shape 19"/>
          <p:cNvSpPr/>
          <p:nvPr/>
        </p:nvSpPr>
        <p:spPr>
          <a:xfrm>
            <a:off x="6705600" y="5350985"/>
            <a:ext cx="1866900" cy="762000"/>
          </a:xfrm>
          <a:custGeom>
            <a:avLst/>
            <a:gdLst/>
            <a:ahLst/>
            <a:cxnLst/>
            <a:rect l="l" t="t" r="r" b="b"/>
            <a:pathLst>
              <a:path w="1866900" h="762000">
                <a:moveTo>
                  <a:pt x="50803" y="0"/>
                </a:moveTo>
                <a:lnTo>
                  <a:pt x="1816097" y="0"/>
                </a:lnTo>
                <a:cubicBezTo>
                  <a:pt x="1844155" y="0"/>
                  <a:pt x="1866900" y="22745"/>
                  <a:pt x="1866900" y="50803"/>
                </a:cubicBezTo>
                <a:lnTo>
                  <a:pt x="1866900" y="711197"/>
                </a:lnTo>
                <a:cubicBezTo>
                  <a:pt x="1866900" y="739255"/>
                  <a:pt x="1844155" y="762000"/>
                  <a:pt x="18160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0"/>
          <p:cNvSpPr/>
          <p:nvPr/>
        </p:nvSpPr>
        <p:spPr>
          <a:xfrm>
            <a:off x="6743700" y="5452585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95%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769100" y="5808185"/>
            <a:ext cx="173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Rate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729028" y="5350985"/>
            <a:ext cx="1866900" cy="762000"/>
          </a:xfrm>
          <a:custGeom>
            <a:avLst/>
            <a:gdLst/>
            <a:ahLst/>
            <a:cxnLst/>
            <a:rect l="l" t="t" r="r" b="b"/>
            <a:pathLst>
              <a:path w="1866900" h="762000">
                <a:moveTo>
                  <a:pt x="50803" y="0"/>
                </a:moveTo>
                <a:lnTo>
                  <a:pt x="1816097" y="0"/>
                </a:lnTo>
                <a:cubicBezTo>
                  <a:pt x="1844155" y="0"/>
                  <a:pt x="1866900" y="22745"/>
                  <a:pt x="1866900" y="50803"/>
                </a:cubicBezTo>
                <a:lnTo>
                  <a:pt x="1866900" y="711197"/>
                </a:lnTo>
                <a:cubicBezTo>
                  <a:pt x="1866900" y="739255"/>
                  <a:pt x="1844155" y="762000"/>
                  <a:pt x="18160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Text 23"/>
          <p:cNvSpPr/>
          <p:nvPr/>
        </p:nvSpPr>
        <p:spPr>
          <a:xfrm>
            <a:off x="8767128" y="5452585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24/7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792528" y="5808185"/>
            <a:ext cx="173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s-ES" sz="1200" noProof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Operación continua</a:t>
            </a:r>
            <a:endParaRPr lang="es-ES" sz="1600" noProof="0" dirty="0"/>
          </a:p>
        </p:txBody>
      </p:sp>
      <p:sp>
        <p:nvSpPr>
          <p:cNvPr id="28" name="Shape 25"/>
          <p:cNvSpPr/>
          <p:nvPr/>
        </p:nvSpPr>
        <p:spPr>
          <a:xfrm>
            <a:off x="10752614" y="5350985"/>
            <a:ext cx="1866900" cy="762000"/>
          </a:xfrm>
          <a:custGeom>
            <a:avLst/>
            <a:gdLst/>
            <a:ahLst/>
            <a:cxnLst/>
            <a:rect l="l" t="t" r="r" b="b"/>
            <a:pathLst>
              <a:path w="1866900" h="762000">
                <a:moveTo>
                  <a:pt x="50803" y="0"/>
                </a:moveTo>
                <a:lnTo>
                  <a:pt x="1816097" y="0"/>
                </a:lnTo>
                <a:cubicBezTo>
                  <a:pt x="1844155" y="0"/>
                  <a:pt x="1866900" y="22745"/>
                  <a:pt x="1866900" y="50803"/>
                </a:cubicBezTo>
                <a:lnTo>
                  <a:pt x="1866900" y="711197"/>
                </a:lnTo>
                <a:cubicBezTo>
                  <a:pt x="1866900" y="739255"/>
                  <a:pt x="1844155" y="762000"/>
                  <a:pt x="18160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Text 26"/>
          <p:cNvSpPr/>
          <p:nvPr/>
        </p:nvSpPr>
        <p:spPr>
          <a:xfrm>
            <a:off x="10790714" y="5452585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Cero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816114" y="5808185"/>
            <a:ext cx="173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Colisiones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5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332"/>
              </a:gs>
              <a:gs pos="100000">
                <a:srgbClr val="2D3748"/>
              </a:gs>
            </a:gsLst>
            <a:lin ang="2700000" scaled="1"/>
          </a:gra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Text 1"/>
          <p:cNvSpPr/>
          <p:nvPr/>
        </p:nvSpPr>
        <p:spPr>
          <a:xfrm>
            <a:off x="266700" y="1270000"/>
            <a:ext cx="1247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s-ES" sz="3600" b="1" noProof="0" dirty="0">
                <a:solidFill>
                  <a:srgbClr val="FAFBFC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Resultados y futuro</a:t>
            </a:r>
            <a:endParaRPr lang="es-ES" sz="1600" noProof="0" dirty="0"/>
          </a:p>
        </p:txBody>
      </p:sp>
      <p:sp>
        <p:nvSpPr>
          <p:cNvPr id="4" name="Shape 2"/>
          <p:cNvSpPr/>
          <p:nvPr/>
        </p:nvSpPr>
        <p:spPr>
          <a:xfrm>
            <a:off x="381000" y="2184400"/>
            <a:ext cx="5918200" cy="2692400"/>
          </a:xfrm>
          <a:custGeom>
            <a:avLst/>
            <a:gdLst/>
            <a:ahLst/>
            <a:cxnLst/>
            <a:rect l="l" t="t" r="r" b="b"/>
            <a:pathLst>
              <a:path w="5918200" h="2692400">
                <a:moveTo>
                  <a:pt x="101611" y="0"/>
                </a:moveTo>
                <a:lnTo>
                  <a:pt x="5816589" y="0"/>
                </a:lnTo>
                <a:cubicBezTo>
                  <a:pt x="5872707" y="0"/>
                  <a:pt x="5918200" y="45493"/>
                  <a:pt x="5918200" y="101611"/>
                </a:cubicBezTo>
                <a:lnTo>
                  <a:pt x="5918200" y="2590789"/>
                </a:lnTo>
                <a:cubicBezTo>
                  <a:pt x="5918200" y="2646907"/>
                  <a:pt x="5872707" y="2692400"/>
                  <a:pt x="58165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685800" y="24892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>
                <a:solidFill>
                  <a:srgbClr val="D69E2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Resultados</a:t>
            </a:r>
            <a:endParaRPr lang="es-ES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723900" y="3098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1092200" y="30480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Decisión autónoma en tiempo real</a:t>
            </a:r>
            <a:endParaRPr lang="es-ES" sz="1600" noProof="0" dirty="0"/>
          </a:p>
        </p:txBody>
      </p:sp>
      <p:sp>
        <p:nvSpPr>
          <p:cNvPr id="8" name="Shape 6"/>
          <p:cNvSpPr/>
          <p:nvPr/>
        </p:nvSpPr>
        <p:spPr>
          <a:xfrm>
            <a:off x="723900" y="3505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1092200" y="34544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Detección de obstáculos</a:t>
            </a:r>
            <a:endParaRPr lang="es-ES" sz="1600" noProof="0" dirty="0"/>
          </a:p>
        </p:txBody>
      </p:sp>
      <p:sp>
        <p:nvSpPr>
          <p:cNvPr id="10" name="Shape 8"/>
          <p:cNvSpPr/>
          <p:nvPr/>
        </p:nvSpPr>
        <p:spPr>
          <a:xfrm>
            <a:off x="723900" y="3911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9"/>
          <p:cNvSpPr/>
          <p:nvPr/>
        </p:nvSpPr>
        <p:spPr>
          <a:xfrm>
            <a:off x="1092200" y="3860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Navegación por control de profundidad</a:t>
            </a:r>
            <a:endParaRPr lang="es-ES" sz="1600" noProof="0" dirty="0"/>
          </a:p>
        </p:txBody>
      </p:sp>
      <p:sp>
        <p:nvSpPr>
          <p:cNvPr id="12" name="Shape 10"/>
          <p:cNvSpPr/>
          <p:nvPr/>
        </p:nvSpPr>
        <p:spPr>
          <a:xfrm>
            <a:off x="723900" y="4318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1092200" y="42672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Modelo escalable</a:t>
            </a:r>
            <a:endParaRPr lang="es-ES" sz="1600" noProof="0" dirty="0"/>
          </a:p>
        </p:txBody>
      </p:sp>
      <p:sp>
        <p:nvSpPr>
          <p:cNvPr id="14" name="Shape 12"/>
          <p:cNvSpPr/>
          <p:nvPr/>
        </p:nvSpPr>
        <p:spPr>
          <a:xfrm>
            <a:off x="6705600" y="2184400"/>
            <a:ext cx="5918200" cy="2692400"/>
          </a:xfrm>
          <a:custGeom>
            <a:avLst/>
            <a:gdLst/>
            <a:ahLst/>
            <a:cxnLst/>
            <a:rect l="l" t="t" r="r" b="b"/>
            <a:pathLst>
              <a:path w="5918200" h="2692400">
                <a:moveTo>
                  <a:pt x="101611" y="0"/>
                </a:moveTo>
                <a:lnTo>
                  <a:pt x="5816589" y="0"/>
                </a:lnTo>
                <a:cubicBezTo>
                  <a:pt x="5872707" y="0"/>
                  <a:pt x="5918200" y="45493"/>
                  <a:pt x="5918200" y="101611"/>
                </a:cubicBezTo>
                <a:lnTo>
                  <a:pt x="5918200" y="2590789"/>
                </a:lnTo>
                <a:cubicBezTo>
                  <a:pt x="5918200" y="2646907"/>
                  <a:pt x="5872707" y="2692400"/>
                  <a:pt x="58165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3"/>
          <p:cNvSpPr/>
          <p:nvPr/>
        </p:nvSpPr>
        <p:spPr>
          <a:xfrm>
            <a:off x="7010400" y="2489200"/>
            <a:ext cx="543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>
                <a:solidFill>
                  <a:srgbClr val="D69E2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Mejoras futuras</a:t>
            </a:r>
            <a:endParaRPr lang="es-ES" sz="1600" noProof="0" dirty="0"/>
          </a:p>
        </p:txBody>
      </p:sp>
      <p:sp>
        <p:nvSpPr>
          <p:cNvPr id="16" name="Shape 14"/>
          <p:cNvSpPr/>
          <p:nvPr/>
        </p:nvSpPr>
        <p:spPr>
          <a:xfrm>
            <a:off x="7035800" y="309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7416800" y="30480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Escalado al mundo real</a:t>
            </a:r>
            <a:endParaRPr lang="es-ES" sz="1600" noProof="0" dirty="0"/>
          </a:p>
        </p:txBody>
      </p:sp>
      <p:sp>
        <p:nvSpPr>
          <p:cNvPr id="18" name="Shape 16"/>
          <p:cNvSpPr/>
          <p:nvPr/>
        </p:nvSpPr>
        <p:spPr>
          <a:xfrm>
            <a:off x="7035800" y="3505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7"/>
          <p:cNvSpPr/>
          <p:nvPr/>
        </p:nvSpPr>
        <p:spPr>
          <a:xfrm>
            <a:off x="7416800" y="34544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Generación de Depth mediante imágenes</a:t>
            </a:r>
            <a:endParaRPr lang="es-ES" sz="1600" noProof="0" dirty="0"/>
          </a:p>
        </p:txBody>
      </p:sp>
      <p:sp>
        <p:nvSpPr>
          <p:cNvPr id="20" name="Shape 18"/>
          <p:cNvSpPr/>
          <p:nvPr/>
        </p:nvSpPr>
        <p:spPr>
          <a:xfrm>
            <a:off x="7035800" y="3911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7416800" y="3860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dirty="0">
                <a:solidFill>
                  <a:srgbClr val="E2E8F0"/>
                </a:solidFill>
                <a:latin typeface="Liter" pitchFamily="34" charset="0"/>
              </a:rPr>
              <a:t>Mejora de métricas </a:t>
            </a:r>
            <a:endParaRPr lang="es-ES" sz="1600" noProof="0" dirty="0"/>
          </a:p>
        </p:txBody>
      </p:sp>
      <p:sp>
        <p:nvSpPr>
          <p:cNvPr id="22" name="Shape 20"/>
          <p:cNvSpPr/>
          <p:nvPr/>
        </p:nvSpPr>
        <p:spPr>
          <a:xfrm>
            <a:off x="7035800" y="431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110569"/>
                </a:moveTo>
                <a:cubicBezTo>
                  <a:pt x="204430" y="105608"/>
                  <a:pt x="204430" y="97552"/>
                  <a:pt x="199469" y="92591"/>
                </a:cubicBezTo>
                <a:lnTo>
                  <a:pt x="135969" y="29091"/>
                </a:lnTo>
                <a:cubicBezTo>
                  <a:pt x="131008" y="24130"/>
                  <a:pt x="122952" y="24130"/>
                  <a:pt x="117991" y="29091"/>
                </a:cubicBezTo>
                <a:cubicBezTo>
                  <a:pt x="113030" y="34052"/>
                  <a:pt x="113030" y="42108"/>
                  <a:pt x="117991" y="47069"/>
                </a:cubicBezTo>
                <a:lnTo>
                  <a:pt x="159822" y="88900"/>
                </a:lnTo>
                <a:lnTo>
                  <a:pt x="12700" y="88900"/>
                </a:ln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59822" y="114300"/>
                </a:lnTo>
                <a:lnTo>
                  <a:pt x="117991" y="156131"/>
                </a:lnTo>
                <a:cubicBezTo>
                  <a:pt x="113030" y="161092"/>
                  <a:pt x="113030" y="169148"/>
                  <a:pt x="117991" y="174109"/>
                </a:cubicBezTo>
                <a:cubicBezTo>
                  <a:pt x="122952" y="179070"/>
                  <a:pt x="131008" y="179070"/>
                  <a:pt x="135969" y="174109"/>
                </a:cubicBezTo>
                <a:lnTo>
                  <a:pt x="199469" y="110609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1"/>
          <p:cNvSpPr/>
          <p:nvPr/>
        </p:nvSpPr>
        <p:spPr>
          <a:xfrm>
            <a:off x="7416800" y="42672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Aumento de etiquetas</a:t>
            </a:r>
            <a:endParaRPr lang="es-ES" sz="1600" noProof="0" dirty="0"/>
          </a:p>
        </p:txBody>
      </p:sp>
      <p:sp>
        <p:nvSpPr>
          <p:cNvPr id="24" name="Shape 22"/>
          <p:cNvSpPr/>
          <p:nvPr/>
        </p:nvSpPr>
        <p:spPr>
          <a:xfrm>
            <a:off x="1101249" y="5283200"/>
            <a:ext cx="10807700" cy="762000"/>
          </a:xfrm>
          <a:custGeom>
            <a:avLst/>
            <a:gdLst/>
            <a:ahLst/>
            <a:cxnLst/>
            <a:rect l="l" t="t" r="r" b="b"/>
            <a:pathLst>
              <a:path w="10807700" h="762000">
                <a:moveTo>
                  <a:pt x="101597" y="0"/>
                </a:moveTo>
                <a:lnTo>
                  <a:pt x="10706103" y="0"/>
                </a:lnTo>
                <a:cubicBezTo>
                  <a:pt x="10762213" y="0"/>
                  <a:pt x="10807700" y="45487"/>
                  <a:pt x="10807700" y="101597"/>
                </a:cubicBezTo>
                <a:lnTo>
                  <a:pt x="10807700" y="660403"/>
                </a:lnTo>
                <a:cubicBezTo>
                  <a:pt x="10807700" y="716513"/>
                  <a:pt x="10762213" y="762000"/>
                  <a:pt x="107061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1247299" y="5486400"/>
            <a:ext cx="1051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s-ES" sz="1800" b="1" noProof="0" dirty="0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Se ha conseguido un Sistema autónomo de movimiento</a:t>
            </a:r>
            <a:endParaRPr lang="es-ES" sz="1600" noProof="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23318-6189-F6D0-75BD-05DCDB1D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2F86D85-8224-2634-D495-C6BE683FAABB}"/>
              </a:ext>
            </a:extLst>
          </p:cNvPr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332"/>
              </a:gs>
              <a:gs pos="100000">
                <a:srgbClr val="2D3748"/>
              </a:gs>
            </a:gsLst>
            <a:lin ang="2700000" scaled="1"/>
          </a:gra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7660DDE-D269-8A51-E06B-A32C8983E978}"/>
              </a:ext>
            </a:extLst>
          </p:cNvPr>
          <p:cNvSpPr/>
          <p:nvPr/>
        </p:nvSpPr>
        <p:spPr>
          <a:xfrm>
            <a:off x="266700" y="810985"/>
            <a:ext cx="12471400" cy="1146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s-ES" sz="3600" b="1" noProof="0" dirty="0">
                <a:solidFill>
                  <a:srgbClr val="FAFBFC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GRACIAS</a:t>
            </a:r>
            <a:endParaRPr lang="es-ES" sz="1600" noProof="0" dirty="0"/>
          </a:p>
        </p:txBody>
      </p:sp>
      <p:pic>
        <p:nvPicPr>
          <p:cNvPr id="27" name="Imagen 26" descr="Código QR&#10;&#10;El contenido generado por IA puede ser incorrecto.">
            <a:extLst>
              <a:ext uri="{FF2B5EF4-FFF2-40B4-BE49-F238E27FC236}">
                <a16:creationId xmlns:a16="http://schemas.microsoft.com/office/drawing/2014/main" id="{5961CA93-EC91-82B7-C2F9-2D662B05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8" y="2461988"/>
            <a:ext cx="3653969" cy="3653969"/>
          </a:xfrm>
          <a:prstGeom prst="rect">
            <a:avLst/>
          </a:prstGeom>
        </p:spPr>
      </p:pic>
      <p:pic>
        <p:nvPicPr>
          <p:cNvPr id="29" name="Imagen 28" descr="Código QR&#10;&#10;El contenido generado por IA puede ser incorrecto.">
            <a:extLst>
              <a:ext uri="{FF2B5EF4-FFF2-40B4-BE49-F238E27FC236}">
                <a16:creationId xmlns:a16="http://schemas.microsoft.com/office/drawing/2014/main" id="{3C903563-EC15-86FC-C2D2-07269889E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831" y="2461988"/>
            <a:ext cx="3653969" cy="36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72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5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332"/>
              </a:gs>
              <a:gs pos="100000">
                <a:srgbClr val="2D3748"/>
              </a:gs>
            </a:gsLst>
            <a:lin ang="18900000" scaled="1"/>
          </a:gra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5892800" y="2432210"/>
            <a:ext cx="1219200" cy="12700"/>
          </a:xfrm>
          <a:custGeom>
            <a:avLst/>
            <a:gdLst/>
            <a:ahLst/>
            <a:cxnLst/>
            <a:rect l="l" t="t" r="r" b="b"/>
            <a:pathLst>
              <a:path w="1219200" h="12700">
                <a:moveTo>
                  <a:pt x="0" y="0"/>
                </a:moveTo>
                <a:lnTo>
                  <a:pt x="1219200" y="0"/>
                </a:lnTo>
                <a:lnTo>
                  <a:pt x="121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1130459" y="2851310"/>
            <a:ext cx="10744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s-ES" sz="7200" b="1" noProof="0" dirty="0">
                <a:solidFill>
                  <a:srgbClr val="FAFBFC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Implementación técnica</a:t>
            </a:r>
            <a:endParaRPr lang="es-ES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1549400" y="4070510"/>
            <a:ext cx="99060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397000"/>
            <a:ext cx="584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s-ES" sz="36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Índice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25146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8200" y="2514600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Objetivos y desafíos</a:t>
            </a:r>
            <a:endParaRPr lang="es-ES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81000" y="31242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8200" y="3124200"/>
            <a:ext cx="327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Arquitectura del sistema</a:t>
            </a:r>
            <a:endParaRPr lang="es-ES" sz="1600" noProof="0" dirty="0"/>
          </a:p>
        </p:txBody>
      </p:sp>
      <p:sp>
        <p:nvSpPr>
          <p:cNvPr id="7" name="Text 5"/>
          <p:cNvSpPr/>
          <p:nvPr/>
        </p:nvSpPr>
        <p:spPr>
          <a:xfrm>
            <a:off x="381000" y="37338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38200" y="37338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Datasets</a:t>
            </a:r>
            <a:endParaRPr lang="es-ES" sz="1600" noProof="0" dirty="0"/>
          </a:p>
        </p:txBody>
      </p:sp>
      <p:sp>
        <p:nvSpPr>
          <p:cNvPr id="9" name="Text 7"/>
          <p:cNvSpPr/>
          <p:nvPr/>
        </p:nvSpPr>
        <p:spPr>
          <a:xfrm>
            <a:off x="381000" y="43434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04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8200" y="4343400"/>
            <a:ext cx="356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Modelo YOLO</a:t>
            </a:r>
            <a:endParaRPr lang="es-ES" sz="1600" noProof="0" dirty="0"/>
          </a:p>
        </p:txBody>
      </p:sp>
      <p:sp>
        <p:nvSpPr>
          <p:cNvPr id="11" name="Text 9"/>
          <p:cNvSpPr/>
          <p:nvPr/>
        </p:nvSpPr>
        <p:spPr>
          <a:xfrm>
            <a:off x="381000" y="4953000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38200" y="4953000"/>
            <a:ext cx="365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Integración en </a:t>
            </a:r>
            <a:r>
              <a:rPr lang="es-ES" sz="2000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AirSim</a:t>
            </a:r>
            <a:endParaRPr lang="es-ES" sz="1600" noProof="0" dirty="0"/>
          </a:p>
        </p:txBody>
      </p:sp>
      <p:sp>
        <p:nvSpPr>
          <p:cNvPr id="15" name="Shape 13"/>
          <p:cNvSpPr/>
          <p:nvPr/>
        </p:nvSpPr>
        <p:spPr>
          <a:xfrm>
            <a:off x="6502400" y="1200150"/>
            <a:ext cx="0" cy="4914900"/>
          </a:xfrm>
          <a:prstGeom prst="line">
            <a:avLst/>
          </a:prstGeom>
          <a:noFill/>
          <a:ln w="20320">
            <a:solidFill>
              <a:srgbClr val="D69E2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  <p:sp>
        <p:nvSpPr>
          <p:cNvPr id="16" name="Shape 14"/>
          <p:cNvSpPr/>
          <p:nvPr/>
        </p:nvSpPr>
        <p:spPr>
          <a:xfrm>
            <a:off x="9217660" y="2540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419100" y="57150"/>
                </a:moveTo>
                <a:cubicBezTo>
                  <a:pt x="419100" y="25479"/>
                  <a:pt x="393621" y="0"/>
                  <a:pt x="361950" y="0"/>
                </a:cubicBezTo>
                <a:cubicBezTo>
                  <a:pt x="330279" y="0"/>
                  <a:pt x="304800" y="25479"/>
                  <a:pt x="304800" y="57150"/>
                </a:cubicBezTo>
                <a:lnTo>
                  <a:pt x="304800" y="152400"/>
                </a:lnTo>
                <a:cubicBezTo>
                  <a:pt x="220742" y="152400"/>
                  <a:pt x="152400" y="220742"/>
                  <a:pt x="152400" y="304800"/>
                </a:cubicBezTo>
                <a:lnTo>
                  <a:pt x="57150" y="304800"/>
                </a:lnTo>
                <a:cubicBezTo>
                  <a:pt x="25479" y="304800"/>
                  <a:pt x="0" y="330279"/>
                  <a:pt x="0" y="361950"/>
                </a:cubicBezTo>
                <a:cubicBezTo>
                  <a:pt x="0" y="393621"/>
                  <a:pt x="25479" y="419100"/>
                  <a:pt x="57150" y="419100"/>
                </a:cubicBezTo>
                <a:lnTo>
                  <a:pt x="152400" y="419100"/>
                </a:lnTo>
                <a:lnTo>
                  <a:pt x="152400" y="552450"/>
                </a:lnTo>
                <a:lnTo>
                  <a:pt x="57150" y="552450"/>
                </a:lnTo>
                <a:cubicBezTo>
                  <a:pt x="25479" y="552450"/>
                  <a:pt x="0" y="577929"/>
                  <a:pt x="0" y="609600"/>
                </a:cubicBezTo>
                <a:cubicBezTo>
                  <a:pt x="0" y="641271"/>
                  <a:pt x="25479" y="666750"/>
                  <a:pt x="57150" y="666750"/>
                </a:cubicBezTo>
                <a:lnTo>
                  <a:pt x="152400" y="666750"/>
                </a:lnTo>
                <a:lnTo>
                  <a:pt x="152400" y="800100"/>
                </a:lnTo>
                <a:lnTo>
                  <a:pt x="57150" y="800100"/>
                </a:lnTo>
                <a:cubicBezTo>
                  <a:pt x="25479" y="800100"/>
                  <a:pt x="0" y="825579"/>
                  <a:pt x="0" y="857250"/>
                </a:cubicBezTo>
                <a:cubicBezTo>
                  <a:pt x="0" y="888921"/>
                  <a:pt x="25479" y="914400"/>
                  <a:pt x="57150" y="914400"/>
                </a:cubicBezTo>
                <a:lnTo>
                  <a:pt x="152400" y="914400"/>
                </a:lnTo>
                <a:cubicBezTo>
                  <a:pt x="152400" y="998458"/>
                  <a:pt x="220742" y="1066800"/>
                  <a:pt x="304800" y="1066800"/>
                </a:cubicBezTo>
                <a:lnTo>
                  <a:pt x="304800" y="1162050"/>
                </a:lnTo>
                <a:cubicBezTo>
                  <a:pt x="304800" y="1193721"/>
                  <a:pt x="330279" y="1219200"/>
                  <a:pt x="361950" y="1219200"/>
                </a:cubicBezTo>
                <a:cubicBezTo>
                  <a:pt x="393621" y="1219200"/>
                  <a:pt x="419100" y="1193721"/>
                  <a:pt x="419100" y="1162050"/>
                </a:cubicBezTo>
                <a:lnTo>
                  <a:pt x="419100" y="1066800"/>
                </a:lnTo>
                <a:lnTo>
                  <a:pt x="552450" y="1066800"/>
                </a:lnTo>
                <a:lnTo>
                  <a:pt x="552450" y="1162050"/>
                </a:lnTo>
                <a:cubicBezTo>
                  <a:pt x="552450" y="1193721"/>
                  <a:pt x="577929" y="1219200"/>
                  <a:pt x="609600" y="1219200"/>
                </a:cubicBezTo>
                <a:cubicBezTo>
                  <a:pt x="641271" y="1219200"/>
                  <a:pt x="666750" y="1193721"/>
                  <a:pt x="666750" y="1162050"/>
                </a:cubicBezTo>
                <a:lnTo>
                  <a:pt x="666750" y="1066800"/>
                </a:lnTo>
                <a:lnTo>
                  <a:pt x="800100" y="1066800"/>
                </a:lnTo>
                <a:lnTo>
                  <a:pt x="800100" y="1162050"/>
                </a:lnTo>
                <a:cubicBezTo>
                  <a:pt x="800100" y="1193721"/>
                  <a:pt x="825579" y="1219200"/>
                  <a:pt x="857250" y="1219200"/>
                </a:cubicBezTo>
                <a:cubicBezTo>
                  <a:pt x="888921" y="1219200"/>
                  <a:pt x="914400" y="1193721"/>
                  <a:pt x="914400" y="1162050"/>
                </a:cubicBezTo>
                <a:lnTo>
                  <a:pt x="914400" y="1066800"/>
                </a:lnTo>
                <a:cubicBezTo>
                  <a:pt x="998458" y="1066800"/>
                  <a:pt x="1066800" y="998458"/>
                  <a:pt x="1066800" y="914400"/>
                </a:cubicBezTo>
                <a:lnTo>
                  <a:pt x="1162050" y="914400"/>
                </a:lnTo>
                <a:cubicBezTo>
                  <a:pt x="1193721" y="914400"/>
                  <a:pt x="1219200" y="888921"/>
                  <a:pt x="1219200" y="857250"/>
                </a:cubicBezTo>
                <a:cubicBezTo>
                  <a:pt x="1219200" y="825579"/>
                  <a:pt x="1193721" y="800100"/>
                  <a:pt x="1162050" y="800100"/>
                </a:cubicBezTo>
                <a:lnTo>
                  <a:pt x="1066800" y="800100"/>
                </a:lnTo>
                <a:lnTo>
                  <a:pt x="1066800" y="666750"/>
                </a:lnTo>
                <a:lnTo>
                  <a:pt x="1162050" y="666750"/>
                </a:lnTo>
                <a:cubicBezTo>
                  <a:pt x="1193721" y="666750"/>
                  <a:pt x="1219200" y="641271"/>
                  <a:pt x="1219200" y="609600"/>
                </a:cubicBezTo>
                <a:cubicBezTo>
                  <a:pt x="1219200" y="577929"/>
                  <a:pt x="1193721" y="552450"/>
                  <a:pt x="1162050" y="552450"/>
                </a:cubicBezTo>
                <a:lnTo>
                  <a:pt x="1066800" y="552450"/>
                </a:lnTo>
                <a:lnTo>
                  <a:pt x="1066800" y="419100"/>
                </a:lnTo>
                <a:lnTo>
                  <a:pt x="1162050" y="419100"/>
                </a:lnTo>
                <a:cubicBezTo>
                  <a:pt x="1193721" y="419100"/>
                  <a:pt x="1219200" y="393621"/>
                  <a:pt x="1219200" y="361950"/>
                </a:cubicBezTo>
                <a:cubicBezTo>
                  <a:pt x="1219200" y="330279"/>
                  <a:pt x="1193721" y="304800"/>
                  <a:pt x="1162050" y="304800"/>
                </a:cubicBezTo>
                <a:lnTo>
                  <a:pt x="1066800" y="304800"/>
                </a:lnTo>
                <a:cubicBezTo>
                  <a:pt x="1066800" y="220742"/>
                  <a:pt x="998458" y="152400"/>
                  <a:pt x="914400" y="152400"/>
                </a:cubicBezTo>
                <a:lnTo>
                  <a:pt x="914400" y="57150"/>
                </a:lnTo>
                <a:cubicBezTo>
                  <a:pt x="914400" y="25479"/>
                  <a:pt x="888921" y="0"/>
                  <a:pt x="857250" y="0"/>
                </a:cubicBezTo>
                <a:cubicBezTo>
                  <a:pt x="825579" y="0"/>
                  <a:pt x="800100" y="25479"/>
                  <a:pt x="800100" y="57150"/>
                </a:cubicBezTo>
                <a:lnTo>
                  <a:pt x="800100" y="152400"/>
                </a:lnTo>
                <a:lnTo>
                  <a:pt x="666750" y="152400"/>
                </a:lnTo>
                <a:lnTo>
                  <a:pt x="666750" y="57150"/>
                </a:lnTo>
                <a:cubicBezTo>
                  <a:pt x="666750" y="25479"/>
                  <a:pt x="641271" y="0"/>
                  <a:pt x="609600" y="0"/>
                </a:cubicBezTo>
                <a:cubicBezTo>
                  <a:pt x="577929" y="0"/>
                  <a:pt x="552450" y="25479"/>
                  <a:pt x="552450" y="57150"/>
                </a:cubicBezTo>
                <a:lnTo>
                  <a:pt x="552450" y="152400"/>
                </a:lnTo>
                <a:lnTo>
                  <a:pt x="419100" y="152400"/>
                </a:lnTo>
                <a:lnTo>
                  <a:pt x="419100" y="57150"/>
                </a:lnTo>
                <a:close/>
                <a:moveTo>
                  <a:pt x="381000" y="304800"/>
                </a:moveTo>
                <a:lnTo>
                  <a:pt x="838200" y="304800"/>
                </a:lnTo>
                <a:cubicBezTo>
                  <a:pt x="880348" y="304800"/>
                  <a:pt x="914400" y="338852"/>
                  <a:pt x="914400" y="381000"/>
                </a:cubicBezTo>
                <a:lnTo>
                  <a:pt x="914400" y="838200"/>
                </a:lnTo>
                <a:cubicBezTo>
                  <a:pt x="914400" y="880348"/>
                  <a:pt x="880348" y="914400"/>
                  <a:pt x="838200" y="914400"/>
                </a:cubicBezTo>
                <a:lnTo>
                  <a:pt x="381000" y="914400"/>
                </a:lnTo>
                <a:cubicBezTo>
                  <a:pt x="338852" y="914400"/>
                  <a:pt x="304800" y="880348"/>
                  <a:pt x="304800" y="838200"/>
                </a:cubicBezTo>
                <a:lnTo>
                  <a:pt x="304800" y="381000"/>
                </a:lnTo>
                <a:cubicBezTo>
                  <a:pt x="304800" y="338852"/>
                  <a:pt x="338852" y="304800"/>
                  <a:pt x="381000" y="304800"/>
                </a:cubicBezTo>
                <a:close/>
                <a:moveTo>
                  <a:pt x="419100" y="419100"/>
                </a:moveTo>
                <a:lnTo>
                  <a:pt x="419100" y="800100"/>
                </a:lnTo>
                <a:lnTo>
                  <a:pt x="800100" y="800100"/>
                </a:lnTo>
                <a:lnTo>
                  <a:pt x="800100" y="419100"/>
                </a:lnTo>
                <a:lnTo>
                  <a:pt x="419100" y="419100"/>
                </a:ln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8109268" y="4064000"/>
            <a:ext cx="34417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s-ES" sz="2000" noProof="0" dirty="0">
                <a:solidFill>
                  <a:srgbClr val="4A5568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Visión técnica </a:t>
            </a:r>
            <a:endParaRPr lang="es-ES" sz="1600" noProof="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158241"/>
            <a:ext cx="1243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s-ES" sz="30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Objetivos</a:t>
            </a:r>
            <a:endParaRPr lang="es-ES" sz="1600" noProof="0" dirty="0"/>
          </a:p>
        </p:txBody>
      </p:sp>
      <p:sp>
        <p:nvSpPr>
          <p:cNvPr id="3" name="Shape 1"/>
          <p:cNvSpPr/>
          <p:nvPr/>
        </p:nvSpPr>
        <p:spPr>
          <a:xfrm>
            <a:off x="381000" y="2580641"/>
            <a:ext cx="5816600" cy="0"/>
          </a:xfrm>
          <a:prstGeom prst="line">
            <a:avLst/>
          </a:prstGeom>
          <a:noFill/>
          <a:ln w="20320">
            <a:solidFill>
              <a:srgbClr val="D69E2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381000" y="2123441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Objetivos</a:t>
            </a:r>
            <a:endParaRPr lang="es-ES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381000" y="27533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Desarrollo de un modelo de navegación autónoma para dron</a:t>
            </a:r>
            <a:endParaRPr lang="es-ES" sz="1600" noProof="0" dirty="0"/>
          </a:p>
        </p:txBody>
      </p:sp>
      <p:sp>
        <p:nvSpPr>
          <p:cNvPr id="6" name="Text 4"/>
          <p:cNvSpPr/>
          <p:nvPr/>
        </p:nvSpPr>
        <p:spPr>
          <a:xfrm>
            <a:off x="381000" y="32105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Reconocimiento de distintas clases en el entorno</a:t>
            </a:r>
            <a:endParaRPr lang="es-ES" sz="1600" noProof="0" dirty="0"/>
          </a:p>
        </p:txBody>
      </p:sp>
      <p:sp>
        <p:nvSpPr>
          <p:cNvPr id="7" name="Text 5"/>
          <p:cNvSpPr/>
          <p:nvPr/>
        </p:nvSpPr>
        <p:spPr>
          <a:xfrm>
            <a:off x="381000" y="36677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Decisión autónoma</a:t>
            </a:r>
            <a:endParaRPr lang="es-ES" sz="1600" noProof="0" dirty="0"/>
          </a:p>
        </p:txBody>
      </p:sp>
      <p:sp>
        <p:nvSpPr>
          <p:cNvPr id="9" name="Shape 7"/>
          <p:cNvSpPr/>
          <p:nvPr/>
        </p:nvSpPr>
        <p:spPr>
          <a:xfrm>
            <a:off x="6807200" y="2580641"/>
            <a:ext cx="5816600" cy="0"/>
          </a:xfrm>
          <a:prstGeom prst="line">
            <a:avLst/>
          </a:prstGeom>
          <a:noFill/>
          <a:ln w="20320">
            <a:solidFill>
              <a:srgbClr val="D69E2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6807200" y="2123441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Desafíos </a:t>
            </a:r>
            <a:endParaRPr lang="es-ES" sz="1600" noProof="0" dirty="0"/>
          </a:p>
        </p:txBody>
      </p:sp>
      <p:sp>
        <p:nvSpPr>
          <p:cNvPr id="11" name="Text 9"/>
          <p:cNvSpPr/>
          <p:nvPr/>
        </p:nvSpPr>
        <p:spPr>
          <a:xfrm>
            <a:off x="6807200" y="27533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Evitar obstáculos</a:t>
            </a:r>
            <a:endParaRPr lang="es-ES" sz="1600" noProof="0" dirty="0"/>
          </a:p>
        </p:txBody>
      </p:sp>
      <p:sp>
        <p:nvSpPr>
          <p:cNvPr id="12" name="Text 10"/>
          <p:cNvSpPr/>
          <p:nvPr/>
        </p:nvSpPr>
        <p:spPr>
          <a:xfrm>
            <a:off x="6807200" y="32105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Localizar objetivos</a:t>
            </a:r>
            <a:endParaRPr lang="es-ES" sz="1600" noProof="0" dirty="0"/>
          </a:p>
        </p:txBody>
      </p:sp>
      <p:sp>
        <p:nvSpPr>
          <p:cNvPr id="13" name="Text 11"/>
          <p:cNvSpPr/>
          <p:nvPr/>
        </p:nvSpPr>
        <p:spPr>
          <a:xfrm>
            <a:off x="6807200" y="3667761"/>
            <a:ext cx="591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600" noProof="0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</a:t>
            </a:r>
            <a:r>
              <a:rPr lang="es-ES" sz="16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Procesamiento en tiempo real</a:t>
            </a:r>
            <a:endParaRPr lang="es-ES" sz="1600" noProof="0" dirty="0"/>
          </a:p>
        </p:txBody>
      </p:sp>
      <p:sp>
        <p:nvSpPr>
          <p:cNvPr id="15" name="Shape 13"/>
          <p:cNvSpPr/>
          <p:nvPr/>
        </p:nvSpPr>
        <p:spPr>
          <a:xfrm>
            <a:off x="381000" y="5090161"/>
            <a:ext cx="12242800" cy="1066800"/>
          </a:xfrm>
          <a:custGeom>
            <a:avLst/>
            <a:gdLst/>
            <a:ahLst/>
            <a:cxnLst/>
            <a:rect l="l" t="t" r="r" b="b"/>
            <a:pathLst>
              <a:path w="12242800" h="1066800">
                <a:moveTo>
                  <a:pt x="101602" y="0"/>
                </a:moveTo>
                <a:lnTo>
                  <a:pt x="12141198" y="0"/>
                </a:lnTo>
                <a:cubicBezTo>
                  <a:pt x="12197311" y="0"/>
                  <a:pt x="12242800" y="45489"/>
                  <a:pt x="12242800" y="101602"/>
                </a:cubicBezTo>
                <a:lnTo>
                  <a:pt x="12242800" y="965198"/>
                </a:lnTo>
                <a:cubicBezTo>
                  <a:pt x="12242800" y="1021311"/>
                  <a:pt x="12197311" y="1066800"/>
                  <a:pt x="12141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584200" y="5293361"/>
            <a:ext cx="11938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s-ES" sz="1600" noProof="0" dirty="0">
                <a:solidFill>
                  <a:srgbClr val="1A2332"/>
                </a:solidFill>
                <a:highlight>
                  <a:srgbClr val="D69E2E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Integración en entorno virtual (</a:t>
            </a:r>
            <a:r>
              <a:rPr lang="es-ES" sz="1600" noProof="0" dirty="0" err="1">
                <a:solidFill>
                  <a:srgbClr val="1A2332"/>
                </a:solidFill>
                <a:highlight>
                  <a:srgbClr val="D69E2E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AirSim</a:t>
            </a:r>
            <a:r>
              <a:rPr lang="es-ES" sz="1600" noProof="0" dirty="0">
                <a:solidFill>
                  <a:srgbClr val="1A2332"/>
                </a:solidFill>
                <a:highlight>
                  <a:srgbClr val="D69E2E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) de un modelo de reconocimiento (YOLO11n) para la decisión de movimiento del dron</a:t>
            </a:r>
            <a:endParaRPr lang="es-ES" sz="1600" noProof="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381000"/>
            <a:ext cx="1243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s-ES" sz="30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Arquitectura del sistema</a:t>
            </a:r>
            <a:endParaRPr lang="es-ES" sz="1600" noProof="0" dirty="0"/>
          </a:p>
        </p:txBody>
      </p:sp>
      <p:sp>
        <p:nvSpPr>
          <p:cNvPr id="4" name="Shape 1"/>
          <p:cNvSpPr/>
          <p:nvPr/>
        </p:nvSpPr>
        <p:spPr>
          <a:xfrm>
            <a:off x="381000" y="4622800"/>
            <a:ext cx="3873500" cy="1930400"/>
          </a:xfrm>
          <a:custGeom>
            <a:avLst/>
            <a:gdLst/>
            <a:ahLst/>
            <a:cxnLst/>
            <a:rect l="l" t="t" r="r" b="b"/>
            <a:pathLst>
              <a:path w="3873500" h="1930400">
                <a:moveTo>
                  <a:pt x="101597" y="0"/>
                </a:moveTo>
                <a:lnTo>
                  <a:pt x="3771903" y="0"/>
                </a:lnTo>
                <a:cubicBezTo>
                  <a:pt x="3828013" y="0"/>
                  <a:pt x="3873500" y="45487"/>
                  <a:pt x="3873500" y="101597"/>
                </a:cubicBezTo>
                <a:lnTo>
                  <a:pt x="3873500" y="1828803"/>
                </a:lnTo>
                <a:cubicBezTo>
                  <a:pt x="3873500" y="1884913"/>
                  <a:pt x="3828013" y="1930400"/>
                  <a:pt x="3771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15950" y="487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1054100" y="4826000"/>
            <a:ext cx="2538186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Detección de objetos</a:t>
            </a:r>
            <a:endParaRPr lang="es-ES" sz="1600" noProof="0" dirty="0"/>
          </a:p>
        </p:txBody>
      </p:sp>
      <p:sp>
        <p:nvSpPr>
          <p:cNvPr id="7" name="Text 4"/>
          <p:cNvSpPr/>
          <p:nvPr/>
        </p:nvSpPr>
        <p:spPr>
          <a:xfrm>
            <a:off x="584200" y="5283200"/>
            <a:ext cx="355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</a:t>
            </a:r>
            <a:r>
              <a:rPr lang="es-E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 YOLO11</a:t>
            </a:r>
            <a:endParaRPr lang="es-ES" sz="1600" noProof="0" dirty="0"/>
          </a:p>
        </p:txBody>
      </p:sp>
      <p:sp>
        <p:nvSpPr>
          <p:cNvPr id="8" name="Text 5"/>
          <p:cNvSpPr/>
          <p:nvPr/>
        </p:nvSpPr>
        <p:spPr>
          <a:xfrm>
            <a:off x="584200" y="5892800"/>
            <a:ext cx="3543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Bounding boxes + classes + confidences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4200" y="6146642"/>
            <a:ext cx="3543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</a:t>
            </a:r>
            <a:r>
              <a:rPr lang="es-ES" sz="12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Reconocimiento en tiempo real</a:t>
            </a:r>
            <a:endParaRPr lang="es-ES" sz="1600" noProof="0" dirty="0"/>
          </a:p>
        </p:txBody>
      </p:sp>
      <p:sp>
        <p:nvSpPr>
          <p:cNvPr id="10" name="Shape 7"/>
          <p:cNvSpPr/>
          <p:nvPr/>
        </p:nvSpPr>
        <p:spPr>
          <a:xfrm>
            <a:off x="4563428" y="4622800"/>
            <a:ext cx="3873500" cy="1930400"/>
          </a:xfrm>
          <a:custGeom>
            <a:avLst/>
            <a:gdLst/>
            <a:ahLst/>
            <a:cxnLst/>
            <a:rect l="l" t="t" r="r" b="b"/>
            <a:pathLst>
              <a:path w="3873500" h="1930400">
                <a:moveTo>
                  <a:pt x="101597" y="0"/>
                </a:moveTo>
                <a:lnTo>
                  <a:pt x="3771903" y="0"/>
                </a:lnTo>
                <a:cubicBezTo>
                  <a:pt x="3828013" y="0"/>
                  <a:pt x="3873500" y="45487"/>
                  <a:pt x="3873500" y="101597"/>
                </a:cubicBezTo>
                <a:lnTo>
                  <a:pt x="3873500" y="1828803"/>
                </a:lnTo>
                <a:cubicBezTo>
                  <a:pt x="3873500" y="1884913"/>
                  <a:pt x="3828013" y="1930400"/>
                  <a:pt x="3771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4798378" y="487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5236528" y="48260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Profundidad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66628" y="5283200"/>
            <a:ext cx="38650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Mapas de profundidad</a:t>
            </a:r>
            <a:endParaRPr lang="es-ES" sz="1600" noProof="0" dirty="0"/>
          </a:p>
        </p:txBody>
      </p:sp>
      <p:sp>
        <p:nvSpPr>
          <p:cNvPr id="14" name="Text 11"/>
          <p:cNvSpPr/>
          <p:nvPr/>
        </p:nvSpPr>
        <p:spPr>
          <a:xfrm>
            <a:off x="4766628" y="5638800"/>
            <a:ext cx="3543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s-ES" sz="12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Comparación contra las clases</a:t>
            </a:r>
            <a:endParaRPr lang="es-ES" sz="1600" noProof="0" dirty="0"/>
          </a:p>
        </p:txBody>
      </p:sp>
      <p:sp>
        <p:nvSpPr>
          <p:cNvPr id="16" name="Shape 13"/>
          <p:cNvSpPr/>
          <p:nvPr/>
        </p:nvSpPr>
        <p:spPr>
          <a:xfrm>
            <a:off x="8746014" y="4622800"/>
            <a:ext cx="3873500" cy="1930400"/>
          </a:xfrm>
          <a:custGeom>
            <a:avLst/>
            <a:gdLst/>
            <a:ahLst/>
            <a:cxnLst/>
            <a:rect l="l" t="t" r="r" b="b"/>
            <a:pathLst>
              <a:path w="3873500" h="1930400">
                <a:moveTo>
                  <a:pt x="101597" y="0"/>
                </a:moveTo>
                <a:lnTo>
                  <a:pt x="3771903" y="0"/>
                </a:lnTo>
                <a:cubicBezTo>
                  <a:pt x="3828013" y="0"/>
                  <a:pt x="3873500" y="45487"/>
                  <a:pt x="3873500" y="101597"/>
                </a:cubicBezTo>
                <a:lnTo>
                  <a:pt x="3873500" y="1828803"/>
                </a:lnTo>
                <a:cubicBezTo>
                  <a:pt x="3873500" y="1884913"/>
                  <a:pt x="3828013" y="1930400"/>
                  <a:pt x="37719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8980964" y="4876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47625"/>
                </a:moveTo>
                <a:cubicBezTo>
                  <a:pt x="254000" y="72529"/>
                  <a:pt x="224681" y="109686"/>
                  <a:pt x="212030" y="124520"/>
                </a:cubicBezTo>
                <a:cubicBezTo>
                  <a:pt x="210145" y="126702"/>
                  <a:pt x="207367" y="127546"/>
                  <a:pt x="204837" y="127000"/>
                </a:cubicBezTo>
                <a:lnTo>
                  <a:pt x="158750" y="127000"/>
                </a:lnTo>
                <a:cubicBezTo>
                  <a:pt x="149969" y="127000"/>
                  <a:pt x="142875" y="134094"/>
                  <a:pt x="142875" y="142875"/>
                </a:cubicBezTo>
                <a:cubicBezTo>
                  <a:pt x="142875" y="151656"/>
                  <a:pt x="149969" y="158750"/>
                  <a:pt x="158750" y="158750"/>
                </a:cubicBezTo>
                <a:lnTo>
                  <a:pt x="206375" y="158750"/>
                </a:lnTo>
                <a:cubicBezTo>
                  <a:pt x="232668" y="158750"/>
                  <a:pt x="254000" y="180082"/>
                  <a:pt x="254000" y="206375"/>
                </a:cubicBezTo>
                <a:cubicBezTo>
                  <a:pt x="254000" y="232668"/>
                  <a:pt x="232668" y="254000"/>
                  <a:pt x="206375" y="254000"/>
                </a:cubicBezTo>
                <a:lnTo>
                  <a:pt x="69255" y="254000"/>
                </a:lnTo>
                <a:cubicBezTo>
                  <a:pt x="73571" y="249089"/>
                  <a:pt x="78829" y="242788"/>
                  <a:pt x="84138" y="235744"/>
                </a:cubicBezTo>
                <a:cubicBezTo>
                  <a:pt x="87263" y="231577"/>
                  <a:pt x="90488" y="227012"/>
                  <a:pt x="93563" y="222250"/>
                </a:cubicBezTo>
                <a:lnTo>
                  <a:pt x="206375" y="222250"/>
                </a:lnTo>
                <a:cubicBezTo>
                  <a:pt x="215156" y="222250"/>
                  <a:pt x="222250" y="215156"/>
                  <a:pt x="222250" y="206375"/>
                </a:cubicBezTo>
                <a:cubicBezTo>
                  <a:pt x="222250" y="197594"/>
                  <a:pt x="215156" y="190500"/>
                  <a:pt x="206375" y="190500"/>
                </a:cubicBezTo>
                <a:lnTo>
                  <a:pt x="158750" y="190500"/>
                </a:lnTo>
                <a:cubicBezTo>
                  <a:pt x="132457" y="190500"/>
                  <a:pt x="111125" y="169168"/>
                  <a:pt x="111125" y="142875"/>
                </a:cubicBezTo>
                <a:cubicBezTo>
                  <a:pt x="111125" y="116582"/>
                  <a:pt x="132457" y="95250"/>
                  <a:pt x="158750" y="95250"/>
                </a:cubicBezTo>
                <a:lnTo>
                  <a:pt x="178495" y="95250"/>
                </a:lnTo>
                <a:cubicBezTo>
                  <a:pt x="168077" y="79623"/>
                  <a:pt x="158750" y="61664"/>
                  <a:pt x="158750" y="47625"/>
                </a:cubicBezTo>
                <a:cubicBezTo>
                  <a:pt x="158750" y="21332"/>
                  <a:pt x="180082" y="0"/>
                  <a:pt x="206375" y="0"/>
                </a:cubicBezTo>
                <a:cubicBezTo>
                  <a:pt x="232668" y="0"/>
                  <a:pt x="254000" y="21332"/>
                  <a:pt x="254000" y="47625"/>
                </a:cubicBezTo>
                <a:close/>
                <a:moveTo>
                  <a:pt x="58093" y="242639"/>
                </a:moveTo>
                <a:cubicBezTo>
                  <a:pt x="56207" y="244773"/>
                  <a:pt x="54521" y="246658"/>
                  <a:pt x="53082" y="248245"/>
                </a:cubicBezTo>
                <a:lnTo>
                  <a:pt x="52189" y="249237"/>
                </a:lnTo>
                <a:lnTo>
                  <a:pt x="52090" y="249138"/>
                </a:lnTo>
                <a:cubicBezTo>
                  <a:pt x="49113" y="251420"/>
                  <a:pt x="44847" y="251123"/>
                  <a:pt x="42168" y="248245"/>
                </a:cubicBezTo>
                <a:cubicBezTo>
                  <a:pt x="29666" y="234652"/>
                  <a:pt x="0" y="199678"/>
                  <a:pt x="0" y="174625"/>
                </a:cubicBezTo>
                <a:cubicBezTo>
                  <a:pt x="0" y="148332"/>
                  <a:pt x="21332" y="127000"/>
                  <a:pt x="47625" y="127000"/>
                </a:cubicBezTo>
                <a:cubicBezTo>
                  <a:pt x="73918" y="127000"/>
                  <a:pt x="95250" y="148332"/>
                  <a:pt x="95250" y="174625"/>
                </a:cubicBezTo>
                <a:cubicBezTo>
                  <a:pt x="95250" y="189508"/>
                  <a:pt x="84782" y="207863"/>
                  <a:pt x="73670" y="223193"/>
                </a:cubicBezTo>
                <a:cubicBezTo>
                  <a:pt x="68362" y="230485"/>
                  <a:pt x="62905" y="237083"/>
                  <a:pt x="58390" y="242292"/>
                </a:cubicBezTo>
                <a:lnTo>
                  <a:pt x="58093" y="242639"/>
                </a:lnTo>
                <a:close/>
                <a:moveTo>
                  <a:pt x="63500" y="174625"/>
                </a:moveTo>
                <a:cubicBezTo>
                  <a:pt x="63500" y="165863"/>
                  <a:pt x="56387" y="158750"/>
                  <a:pt x="47625" y="158750"/>
                </a:cubicBezTo>
                <a:cubicBezTo>
                  <a:pt x="38863" y="158750"/>
                  <a:pt x="31750" y="165863"/>
                  <a:pt x="31750" y="174625"/>
                </a:cubicBezTo>
                <a:cubicBezTo>
                  <a:pt x="31750" y="183387"/>
                  <a:pt x="38863" y="190500"/>
                  <a:pt x="47625" y="190500"/>
                </a:cubicBezTo>
                <a:cubicBezTo>
                  <a:pt x="56387" y="190500"/>
                  <a:pt x="63500" y="183387"/>
                  <a:pt x="63500" y="174625"/>
                </a:cubicBezTo>
                <a:close/>
                <a:moveTo>
                  <a:pt x="206375" y="63500"/>
                </a:moveTo>
                <a:cubicBezTo>
                  <a:pt x="215137" y="63500"/>
                  <a:pt x="222250" y="56387"/>
                  <a:pt x="222250" y="47625"/>
                </a:cubicBezTo>
                <a:cubicBezTo>
                  <a:pt x="222250" y="38863"/>
                  <a:pt x="215137" y="31750"/>
                  <a:pt x="206375" y="31750"/>
                </a:cubicBezTo>
                <a:cubicBezTo>
                  <a:pt x="197613" y="31750"/>
                  <a:pt x="190500" y="38863"/>
                  <a:pt x="190500" y="47625"/>
                </a:cubicBezTo>
                <a:cubicBezTo>
                  <a:pt x="190500" y="56387"/>
                  <a:pt x="197613" y="63500"/>
                  <a:pt x="206375" y="6350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9419114" y="4826000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Planificador</a:t>
            </a:r>
            <a:endParaRPr lang="es-ES" sz="1600" noProof="0" dirty="0"/>
          </a:p>
        </p:txBody>
      </p:sp>
      <p:sp>
        <p:nvSpPr>
          <p:cNvPr id="19" name="Text 16"/>
          <p:cNvSpPr/>
          <p:nvPr/>
        </p:nvSpPr>
        <p:spPr>
          <a:xfrm>
            <a:off x="8949214" y="5283200"/>
            <a:ext cx="355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Combina la detección de clases y la profundidad para la toma de decisiones</a:t>
            </a:r>
            <a:endParaRPr lang="es-ES" sz="1600" noProof="0" dirty="0"/>
          </a:p>
        </p:txBody>
      </p:sp>
      <p:sp>
        <p:nvSpPr>
          <p:cNvPr id="20" name="Text 17"/>
          <p:cNvSpPr/>
          <p:nvPr/>
        </p:nvSpPr>
        <p:spPr>
          <a:xfrm>
            <a:off x="8949214" y="5892800"/>
            <a:ext cx="3543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</a:t>
            </a:r>
            <a:r>
              <a:rPr lang="es-ES" sz="12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Comportamiento en función de target</a:t>
            </a:r>
            <a:endParaRPr lang="es-ES" sz="1600" noProof="0" dirty="0"/>
          </a:p>
        </p:txBody>
      </p:sp>
      <p:sp>
        <p:nvSpPr>
          <p:cNvPr id="21" name="Text 18"/>
          <p:cNvSpPr/>
          <p:nvPr/>
        </p:nvSpPr>
        <p:spPr>
          <a:xfrm>
            <a:off x="8949214" y="6146642"/>
            <a:ext cx="3543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s-ES" sz="12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• Identificación de ruta segura</a:t>
            </a:r>
            <a:endParaRPr lang="es-ES" sz="1600" noProof="0" dirty="0"/>
          </a:p>
        </p:txBody>
      </p:sp>
      <p:sp>
        <p:nvSpPr>
          <p:cNvPr id="22" name="Text 19"/>
          <p:cNvSpPr/>
          <p:nvPr/>
        </p:nvSpPr>
        <p:spPr>
          <a:xfrm>
            <a:off x="330200" y="6756084"/>
            <a:ext cx="1234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s-ES" sz="1600" noProof="0" dirty="0">
                <a:solidFill>
                  <a:srgbClr val="1A2332"/>
                </a:solidFill>
                <a:highlight>
                  <a:srgbClr val="D69E2E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Diagrama de flujo para el movimiento del dron. Procesamiento de imágenes obtenidas del dron para detectar objetos y distancias y decidir así los comandos de acción del dron</a:t>
            </a:r>
            <a:endParaRPr lang="es-ES" sz="1600" noProof="0" dirty="0"/>
          </a:p>
        </p:txBody>
      </p:sp>
      <p:pic>
        <p:nvPicPr>
          <p:cNvPr id="24" name="Imagen 23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A52DA0BA-F82B-D092-9683-EE15F60B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14" y="888842"/>
            <a:ext cx="5236528" cy="28562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 descr="Imagen que contiene edificio, exterior, nieve, foto&#10;&#10;El contenido generado por IA puede ser incorrecto.">
            <a:extLst>
              <a:ext uri="{FF2B5EF4-FFF2-40B4-BE49-F238E27FC236}">
                <a16:creationId xmlns:a16="http://schemas.microsoft.com/office/drawing/2014/main" id="{BB84F46C-A78C-4B2E-5FD3-62A60D8B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643" y="1549400"/>
            <a:ext cx="2679700" cy="2679700"/>
          </a:xfrm>
          <a:prstGeom prst="rect">
            <a:avLst/>
          </a:prstGeom>
        </p:spPr>
      </p:pic>
      <p:pic>
        <p:nvPicPr>
          <p:cNvPr id="35" name="Imagen 34" descr="Vista aérea de una ciudad&#10;&#10;El contenido generado por IA puede ser incorrecto.">
            <a:extLst>
              <a:ext uri="{FF2B5EF4-FFF2-40B4-BE49-F238E27FC236}">
                <a16:creationId xmlns:a16="http://schemas.microsoft.com/office/drawing/2014/main" id="{534E1154-88BC-C92A-0B34-3425C060E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4" y="1549400"/>
            <a:ext cx="2679700" cy="26797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81000" y="787400"/>
            <a:ext cx="610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Datasets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1549400"/>
            <a:ext cx="5918200" cy="1727200"/>
          </a:xfrm>
          <a:custGeom>
            <a:avLst/>
            <a:gdLst/>
            <a:ahLst/>
            <a:cxnLst/>
            <a:rect l="l" t="t" r="r" b="b"/>
            <a:pathLst>
              <a:path w="5918200" h="1727200">
                <a:moveTo>
                  <a:pt x="101594" y="0"/>
                </a:moveTo>
                <a:lnTo>
                  <a:pt x="5816606" y="0"/>
                </a:lnTo>
                <a:cubicBezTo>
                  <a:pt x="5872715" y="0"/>
                  <a:pt x="5918200" y="45485"/>
                  <a:pt x="5918200" y="101594"/>
                </a:cubicBezTo>
                <a:lnTo>
                  <a:pt x="5918200" y="1625606"/>
                </a:lnTo>
                <a:cubicBezTo>
                  <a:pt x="5918200" y="1681715"/>
                  <a:pt x="5872715" y="1727200"/>
                  <a:pt x="5816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584200" y="1752600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Datasets</a:t>
            </a: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 usados</a:t>
            </a:r>
            <a:endParaRPr lang="es-ES" sz="1600" noProof="0" dirty="0"/>
          </a:p>
        </p:txBody>
      </p:sp>
      <p:sp>
        <p:nvSpPr>
          <p:cNvPr id="5" name="Text 3"/>
          <p:cNvSpPr/>
          <p:nvPr/>
        </p:nvSpPr>
        <p:spPr>
          <a:xfrm>
            <a:off x="584200" y="2209800"/>
            <a:ext cx="5600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Roboflow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Visdrone</a:t>
            </a: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</a:t>
            </a: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Ultralytics</a:t>
            </a: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)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Kitti</a:t>
            </a: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</a:t>
            </a: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Ultralytics</a:t>
            </a: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)</a:t>
            </a:r>
            <a:endParaRPr lang="es-ES" sz="1600" noProof="0" dirty="0"/>
          </a:p>
        </p:txBody>
      </p:sp>
      <p:sp>
        <p:nvSpPr>
          <p:cNvPr id="6" name="Shape 4"/>
          <p:cNvSpPr/>
          <p:nvPr/>
        </p:nvSpPr>
        <p:spPr>
          <a:xfrm>
            <a:off x="381000" y="3479800"/>
            <a:ext cx="5918200" cy="1727200"/>
          </a:xfrm>
          <a:custGeom>
            <a:avLst/>
            <a:gdLst/>
            <a:ahLst/>
            <a:cxnLst/>
            <a:rect l="l" t="t" r="r" b="b"/>
            <a:pathLst>
              <a:path w="5918200" h="1727200">
                <a:moveTo>
                  <a:pt x="101594" y="0"/>
                </a:moveTo>
                <a:lnTo>
                  <a:pt x="5816606" y="0"/>
                </a:lnTo>
                <a:cubicBezTo>
                  <a:pt x="5872715" y="0"/>
                  <a:pt x="5918200" y="45485"/>
                  <a:pt x="5918200" y="101594"/>
                </a:cubicBezTo>
                <a:lnTo>
                  <a:pt x="5918200" y="1625606"/>
                </a:lnTo>
                <a:cubicBezTo>
                  <a:pt x="5918200" y="1681715"/>
                  <a:pt x="5872715" y="1727200"/>
                  <a:pt x="5816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584200" y="3683000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s-ES" sz="18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Desafios</a:t>
            </a:r>
            <a:r>
              <a:rPr lang="es-ES" sz="18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 técnicos</a:t>
            </a:r>
            <a:endParaRPr lang="es-ES" sz="1600" noProof="0" dirty="0"/>
          </a:p>
        </p:txBody>
      </p:sp>
      <p:sp>
        <p:nvSpPr>
          <p:cNvPr id="8" name="Text 6"/>
          <p:cNvSpPr/>
          <p:nvPr/>
        </p:nvSpPr>
        <p:spPr>
          <a:xfrm>
            <a:off x="584200" y="4140200"/>
            <a:ext cx="5600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Unificación de etiquetas (</a:t>
            </a:r>
            <a:r>
              <a:rPr lang="es-ES" sz="1400" noProof="0" dirty="0" err="1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yaml</a:t>
            </a: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)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</a:rPr>
              <a:t>Reentrenamiento</a:t>
            </a:r>
            <a:endParaRPr lang="es-ES" sz="1600" noProof="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s-ES" sz="1400" noProof="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Conversión de formatos</a:t>
            </a:r>
            <a:endParaRPr lang="es-ES" sz="1600" noProof="0" dirty="0"/>
          </a:p>
        </p:txBody>
      </p:sp>
      <p:sp>
        <p:nvSpPr>
          <p:cNvPr id="9" name="Shape 7"/>
          <p:cNvSpPr/>
          <p:nvPr/>
        </p:nvSpPr>
        <p:spPr>
          <a:xfrm>
            <a:off x="381000" y="5511800"/>
            <a:ext cx="5918200" cy="1016000"/>
          </a:xfrm>
          <a:custGeom>
            <a:avLst/>
            <a:gdLst/>
            <a:ahLst/>
            <a:cxnLst/>
            <a:rect l="l" t="t" r="r" b="b"/>
            <a:pathLst>
              <a:path w="5918200" h="1016000">
                <a:moveTo>
                  <a:pt x="101600" y="0"/>
                </a:moveTo>
                <a:lnTo>
                  <a:pt x="5816600" y="0"/>
                </a:lnTo>
                <a:cubicBezTo>
                  <a:pt x="5872675" y="0"/>
                  <a:pt x="5918200" y="45525"/>
                  <a:pt x="5918200" y="101600"/>
                </a:cubicBezTo>
                <a:lnTo>
                  <a:pt x="5918200" y="914400"/>
                </a:lnTo>
                <a:cubicBezTo>
                  <a:pt x="5918200" y="970475"/>
                  <a:pt x="5872675" y="1016000"/>
                  <a:pt x="5816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533400" y="5715000"/>
            <a:ext cx="5613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s-ES" sz="1600" b="1" noProof="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Finalmente se ha utilizado un </a:t>
            </a:r>
            <a:r>
              <a:rPr lang="es-ES" sz="1600" b="1" noProof="0" dirty="0" err="1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</a:t>
            </a:r>
            <a:r>
              <a:rPr lang="es-ES" sz="1600" b="1" noProof="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fusionado de </a:t>
            </a:r>
            <a:r>
              <a:rPr lang="es-ES" sz="1600" b="1" noProof="0" dirty="0" err="1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Roboflow</a:t>
            </a:r>
            <a:endParaRPr lang="es-ES" sz="1600" noProof="0" dirty="0"/>
          </a:p>
        </p:txBody>
      </p:sp>
      <p:pic>
        <p:nvPicPr>
          <p:cNvPr id="33" name="Imagen 32" descr="Vista de una ciudad desde lo alto de un edificio&#10;&#10;El contenido generado por IA puede ser incorrecto.">
            <a:extLst>
              <a:ext uri="{FF2B5EF4-FFF2-40B4-BE49-F238E27FC236}">
                <a16:creationId xmlns:a16="http://schemas.microsoft.com/office/drawing/2014/main" id="{53A683DD-80EB-D3A6-0197-93CEDD9F5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686" y="4366079"/>
            <a:ext cx="2679700" cy="2679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E02C9-2BBF-C56E-BD90-23101D5B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7BD740-2F94-9363-1180-1038262A13BD}"/>
              </a:ext>
            </a:extLst>
          </p:cNvPr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s-ES" sz="30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Modelo YOLO y resultados</a:t>
            </a:r>
            <a:endParaRPr lang="es-ES" sz="1600" noProof="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6DBE2BF-A208-A5A1-11D1-B050C3C9B105}"/>
              </a:ext>
            </a:extLst>
          </p:cNvPr>
          <p:cNvSpPr/>
          <p:nvPr/>
        </p:nvSpPr>
        <p:spPr>
          <a:xfrm>
            <a:off x="381000" y="4699639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Metricas</a:t>
            </a:r>
            <a:r>
              <a:rPr lang="es-ES" sz="20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VisDrone</a:t>
            </a:r>
            <a:endParaRPr lang="es-ES" sz="1600" noProof="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BD4313B1-47D8-6668-FF49-60B77F80CB6B}"/>
              </a:ext>
            </a:extLst>
          </p:cNvPr>
          <p:cNvSpPr/>
          <p:nvPr/>
        </p:nvSpPr>
        <p:spPr>
          <a:xfrm>
            <a:off x="381000" y="5207639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18730A4-0465-C580-EA92-E2264FD76A6D}"/>
              </a:ext>
            </a:extLst>
          </p:cNvPr>
          <p:cNvSpPr/>
          <p:nvPr/>
        </p:nvSpPr>
        <p:spPr>
          <a:xfrm>
            <a:off x="406400" y="5309239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0.4658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52A5E18-24C7-1AED-4FAD-4CED2E25860E}"/>
              </a:ext>
            </a:extLst>
          </p:cNvPr>
          <p:cNvSpPr/>
          <p:nvPr/>
        </p:nvSpPr>
        <p:spPr>
          <a:xfrm>
            <a:off x="444500" y="5715477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mAP50</a:t>
            </a:r>
            <a:endParaRPr lang="en-US" sz="16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C53A139B-7271-F00D-CC30-CA9D25BB089F}"/>
              </a:ext>
            </a:extLst>
          </p:cNvPr>
          <p:cNvSpPr/>
          <p:nvPr/>
        </p:nvSpPr>
        <p:spPr>
          <a:xfrm>
            <a:off x="3441700" y="5207639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32E418C-3430-F13F-9357-4FB3191397AA}"/>
              </a:ext>
            </a:extLst>
          </p:cNvPr>
          <p:cNvSpPr/>
          <p:nvPr/>
        </p:nvSpPr>
        <p:spPr>
          <a:xfrm>
            <a:off x="3467100" y="5309239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0.2875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395FC6F-3088-0429-C419-AA132B3CA3A3}"/>
              </a:ext>
            </a:extLst>
          </p:cNvPr>
          <p:cNvSpPr/>
          <p:nvPr/>
        </p:nvSpPr>
        <p:spPr>
          <a:xfrm>
            <a:off x="3505200" y="5715477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mAP50-95</a:t>
            </a:r>
            <a:endParaRPr lang="en-US" sz="16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C672F8E5-D9A9-70E5-460F-F68477176108}"/>
              </a:ext>
            </a:extLst>
          </p:cNvPr>
          <p:cNvSpPr/>
          <p:nvPr/>
        </p:nvSpPr>
        <p:spPr>
          <a:xfrm>
            <a:off x="381000" y="6121716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912A35A-3BC9-A88E-5E62-26057477358E}"/>
              </a:ext>
            </a:extLst>
          </p:cNvPr>
          <p:cNvSpPr/>
          <p:nvPr/>
        </p:nvSpPr>
        <p:spPr>
          <a:xfrm>
            <a:off x="406400" y="6223316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0.5655</a:t>
            </a:r>
            <a:endParaRPr lang="en-US" sz="160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EE9F128A-23E6-B34E-312D-98EE808F5150}"/>
              </a:ext>
            </a:extLst>
          </p:cNvPr>
          <p:cNvSpPr/>
          <p:nvPr/>
        </p:nvSpPr>
        <p:spPr>
          <a:xfrm>
            <a:off x="444500" y="6629561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D6F6A84A-88B5-FAAA-05A0-C13C2CBB32C7}"/>
              </a:ext>
            </a:extLst>
          </p:cNvPr>
          <p:cNvSpPr/>
          <p:nvPr/>
        </p:nvSpPr>
        <p:spPr>
          <a:xfrm>
            <a:off x="3441700" y="6121716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51A78BAE-14BE-C70A-2809-E25BE57A1EAA}"/>
              </a:ext>
            </a:extLst>
          </p:cNvPr>
          <p:cNvSpPr/>
          <p:nvPr/>
        </p:nvSpPr>
        <p:spPr>
          <a:xfrm>
            <a:off x="3467100" y="6223316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0.4502</a:t>
            </a:r>
            <a:endParaRPr lang="en-US" sz="16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25198BAE-A8D8-8B66-6D75-161E2A9FBF18}"/>
              </a:ext>
            </a:extLst>
          </p:cNvPr>
          <p:cNvSpPr/>
          <p:nvPr/>
        </p:nvSpPr>
        <p:spPr>
          <a:xfrm>
            <a:off x="3505200" y="6629561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B73A851D-5089-3DCA-9F10-B210C6194B31}"/>
              </a:ext>
            </a:extLst>
          </p:cNvPr>
          <p:cNvSpPr/>
          <p:nvPr/>
        </p:nvSpPr>
        <p:spPr>
          <a:xfrm>
            <a:off x="6705602" y="4707535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Metricas</a:t>
            </a:r>
            <a:r>
              <a:rPr lang="es-ES" sz="2000" b="1" noProof="0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AirSim</a:t>
            </a:r>
            <a:endParaRPr lang="es-ES" sz="1600" noProof="0" dirty="0"/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13106D54-2897-3B68-079A-6F3616449E4C}"/>
              </a:ext>
            </a:extLst>
          </p:cNvPr>
          <p:cNvSpPr/>
          <p:nvPr/>
        </p:nvSpPr>
        <p:spPr>
          <a:xfrm>
            <a:off x="6705602" y="5215535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94C65AF5-C164-53BD-B4FB-0CB988A1A213}"/>
              </a:ext>
            </a:extLst>
          </p:cNvPr>
          <p:cNvSpPr/>
          <p:nvPr/>
        </p:nvSpPr>
        <p:spPr>
          <a:xfrm>
            <a:off x="6731002" y="5317135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0.7481</a:t>
            </a:r>
            <a:endParaRPr lang="en-US" sz="160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0E6C05B7-1C20-D6F3-FAFC-D8E56DDD997C}"/>
              </a:ext>
            </a:extLst>
          </p:cNvPr>
          <p:cNvSpPr/>
          <p:nvPr/>
        </p:nvSpPr>
        <p:spPr>
          <a:xfrm>
            <a:off x="6769102" y="5723373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mAP50</a:t>
            </a:r>
            <a:endParaRPr lang="en-US" sz="1600" dirty="0"/>
          </a:p>
        </p:txBody>
      </p:sp>
      <p:sp>
        <p:nvSpPr>
          <p:cNvPr id="33" name="Shape 14">
            <a:extLst>
              <a:ext uri="{FF2B5EF4-FFF2-40B4-BE49-F238E27FC236}">
                <a16:creationId xmlns:a16="http://schemas.microsoft.com/office/drawing/2014/main" id="{AE22599B-20C2-748D-7D1A-F330B1C3726F}"/>
              </a:ext>
            </a:extLst>
          </p:cNvPr>
          <p:cNvSpPr/>
          <p:nvPr/>
        </p:nvSpPr>
        <p:spPr>
          <a:xfrm>
            <a:off x="9766302" y="5215535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628DA76C-C8A0-5571-F788-EEB2F97B35BB}"/>
              </a:ext>
            </a:extLst>
          </p:cNvPr>
          <p:cNvSpPr/>
          <p:nvPr/>
        </p:nvSpPr>
        <p:spPr>
          <a:xfrm>
            <a:off x="9791702" y="5317135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0.5590</a:t>
            </a:r>
            <a:endParaRPr lang="en-US" sz="1600" dirty="0"/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9FFD2F92-68BF-2541-E7AC-0AAF48084406}"/>
              </a:ext>
            </a:extLst>
          </p:cNvPr>
          <p:cNvSpPr/>
          <p:nvPr/>
        </p:nvSpPr>
        <p:spPr>
          <a:xfrm>
            <a:off x="9829802" y="5723373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mAP50-95</a:t>
            </a:r>
            <a:endParaRPr lang="en-US" sz="1600" dirty="0"/>
          </a:p>
        </p:txBody>
      </p:sp>
      <p:sp>
        <p:nvSpPr>
          <p:cNvPr id="36" name="Shape 17">
            <a:extLst>
              <a:ext uri="{FF2B5EF4-FFF2-40B4-BE49-F238E27FC236}">
                <a16:creationId xmlns:a16="http://schemas.microsoft.com/office/drawing/2014/main" id="{087BF341-D3B3-402E-A17A-E903AA816E13}"/>
              </a:ext>
            </a:extLst>
          </p:cNvPr>
          <p:cNvSpPr/>
          <p:nvPr/>
        </p:nvSpPr>
        <p:spPr>
          <a:xfrm>
            <a:off x="6705602" y="6129612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7" name="Text 18">
            <a:extLst>
              <a:ext uri="{FF2B5EF4-FFF2-40B4-BE49-F238E27FC236}">
                <a16:creationId xmlns:a16="http://schemas.microsoft.com/office/drawing/2014/main" id="{320507B6-41BD-325D-5CEB-411191F7E66F}"/>
              </a:ext>
            </a:extLst>
          </p:cNvPr>
          <p:cNvSpPr/>
          <p:nvPr/>
        </p:nvSpPr>
        <p:spPr>
          <a:xfrm>
            <a:off x="6731002" y="6231212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0.6577</a:t>
            </a:r>
            <a:endParaRPr lang="en-US" sz="1600" dirty="0"/>
          </a:p>
        </p:txBody>
      </p:sp>
      <p:sp>
        <p:nvSpPr>
          <p:cNvPr id="38" name="Text 19">
            <a:extLst>
              <a:ext uri="{FF2B5EF4-FFF2-40B4-BE49-F238E27FC236}">
                <a16:creationId xmlns:a16="http://schemas.microsoft.com/office/drawing/2014/main" id="{DB3378F0-E737-51AF-68CC-69EC64576F49}"/>
              </a:ext>
            </a:extLst>
          </p:cNvPr>
          <p:cNvSpPr/>
          <p:nvPr/>
        </p:nvSpPr>
        <p:spPr>
          <a:xfrm>
            <a:off x="6769102" y="6637457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39" name="Shape 20">
            <a:extLst>
              <a:ext uri="{FF2B5EF4-FFF2-40B4-BE49-F238E27FC236}">
                <a16:creationId xmlns:a16="http://schemas.microsoft.com/office/drawing/2014/main" id="{B99DF651-7675-2A6F-9895-76E123F97AAD}"/>
              </a:ext>
            </a:extLst>
          </p:cNvPr>
          <p:cNvSpPr/>
          <p:nvPr/>
        </p:nvSpPr>
        <p:spPr>
          <a:xfrm>
            <a:off x="9766302" y="6129612"/>
            <a:ext cx="2857500" cy="812800"/>
          </a:xfrm>
          <a:custGeom>
            <a:avLst/>
            <a:gdLst/>
            <a:ahLst/>
            <a:cxnLst/>
            <a:rect l="l" t="t" r="r" b="b"/>
            <a:pathLst>
              <a:path w="2857500" h="812800">
                <a:moveTo>
                  <a:pt x="50800" y="0"/>
                </a:moveTo>
                <a:lnTo>
                  <a:pt x="2806700" y="0"/>
                </a:lnTo>
                <a:cubicBezTo>
                  <a:pt x="2834737" y="0"/>
                  <a:pt x="2857500" y="22763"/>
                  <a:pt x="2857500" y="50800"/>
                </a:cubicBezTo>
                <a:lnTo>
                  <a:pt x="2857500" y="762000"/>
                </a:lnTo>
                <a:cubicBezTo>
                  <a:pt x="2857500" y="790037"/>
                  <a:pt x="2834737" y="812800"/>
                  <a:pt x="28067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0" name="Text 21">
            <a:extLst>
              <a:ext uri="{FF2B5EF4-FFF2-40B4-BE49-F238E27FC236}">
                <a16:creationId xmlns:a16="http://schemas.microsoft.com/office/drawing/2014/main" id="{89A931BA-67E5-4046-9D2E-FD757EFC686D}"/>
              </a:ext>
            </a:extLst>
          </p:cNvPr>
          <p:cNvSpPr/>
          <p:nvPr/>
        </p:nvSpPr>
        <p:spPr>
          <a:xfrm>
            <a:off x="9791702" y="6231212"/>
            <a:ext cx="2806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69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0.7414</a:t>
            </a:r>
            <a:endParaRPr lang="en-US" sz="1600" dirty="0"/>
          </a:p>
        </p:txBody>
      </p:sp>
      <p:sp>
        <p:nvSpPr>
          <p:cNvPr id="41" name="Text 22">
            <a:extLst>
              <a:ext uri="{FF2B5EF4-FFF2-40B4-BE49-F238E27FC236}">
                <a16:creationId xmlns:a16="http://schemas.microsoft.com/office/drawing/2014/main" id="{5EAEBE74-6C57-2574-2C6F-0BA66E512A2A}"/>
              </a:ext>
            </a:extLst>
          </p:cNvPr>
          <p:cNvSpPr/>
          <p:nvPr/>
        </p:nvSpPr>
        <p:spPr>
          <a:xfrm>
            <a:off x="9829802" y="6637457"/>
            <a:ext cx="2730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Recall</a:t>
            </a:r>
            <a:endParaRPr lang="en-US" sz="1600" dirty="0"/>
          </a:p>
        </p:txBody>
      </p:sp>
      <p:pic>
        <p:nvPicPr>
          <p:cNvPr id="45" name="Imagen 44" descr="Histograma&#10;&#10;El contenido generado por IA puede ser incorrecto.">
            <a:extLst>
              <a:ext uri="{FF2B5EF4-FFF2-40B4-BE49-F238E27FC236}">
                <a16:creationId xmlns:a16="http://schemas.microsoft.com/office/drawing/2014/main" id="{8DE268BF-FE00-63C9-E3B7-CC624AF1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52" y="1267976"/>
            <a:ext cx="5935348" cy="2967674"/>
          </a:xfrm>
          <a:prstGeom prst="rect">
            <a:avLst/>
          </a:prstGeom>
        </p:spPr>
      </p:pic>
      <p:pic>
        <p:nvPicPr>
          <p:cNvPr id="47" name="Imagen 4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C7A4384C-1534-2A39-148C-43F1D22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40513"/>
            <a:ext cx="6045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0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243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s-ES" sz="30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Modelo YOLO y resultados</a:t>
            </a:r>
            <a:endParaRPr lang="es-ES" sz="1600" noProof="0" dirty="0"/>
          </a:p>
        </p:txBody>
      </p:sp>
      <p:sp>
        <p:nvSpPr>
          <p:cNvPr id="12" name="Text 10"/>
          <p:cNvSpPr/>
          <p:nvPr/>
        </p:nvSpPr>
        <p:spPr>
          <a:xfrm>
            <a:off x="381000" y="931265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VisDrone</a:t>
            </a:r>
            <a:endParaRPr lang="es-ES" sz="1600" noProof="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6EEE3A1C-E819-1C54-7097-EE6A3C32D297}"/>
              </a:ext>
            </a:extLst>
          </p:cNvPr>
          <p:cNvSpPr/>
          <p:nvPr/>
        </p:nvSpPr>
        <p:spPr>
          <a:xfrm>
            <a:off x="6705602" y="939161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s-ES" sz="2000" b="1" noProof="0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AirSim</a:t>
            </a:r>
            <a:endParaRPr lang="es-ES" sz="1600" noProof="0" dirty="0"/>
          </a:p>
        </p:txBody>
      </p:sp>
      <p:pic>
        <p:nvPicPr>
          <p:cNvPr id="49" name="Imagen 48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4043A3A8-4982-7265-3B88-24FA8605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534885"/>
            <a:ext cx="3799114" cy="2849336"/>
          </a:xfrm>
          <a:prstGeom prst="rect">
            <a:avLst/>
          </a:prstGeom>
        </p:spPr>
      </p:pic>
      <p:pic>
        <p:nvPicPr>
          <p:cNvPr id="51" name="Imagen 50" descr="Mapa&#10;&#10;El contenido generado por IA puede ser incorrecto.">
            <a:extLst>
              <a:ext uri="{FF2B5EF4-FFF2-40B4-BE49-F238E27FC236}">
                <a16:creationId xmlns:a16="http://schemas.microsoft.com/office/drawing/2014/main" id="{AAD01584-EC12-2B42-403B-DDDB2640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98" y="4274722"/>
            <a:ext cx="4813004" cy="2757450"/>
          </a:xfrm>
          <a:prstGeom prst="rect">
            <a:avLst/>
          </a:prstGeom>
        </p:spPr>
      </p:pic>
      <p:pic>
        <p:nvPicPr>
          <p:cNvPr id="53" name="Imagen 52" descr="Gráfico&#10;&#10;El contenido generado por IA puede ser incorrecto.">
            <a:extLst>
              <a:ext uri="{FF2B5EF4-FFF2-40B4-BE49-F238E27FC236}">
                <a16:creationId xmlns:a16="http://schemas.microsoft.com/office/drawing/2014/main" id="{F5DD6829-6AA1-FC69-7CFE-E1E840089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2" y="1534886"/>
            <a:ext cx="3799115" cy="2849336"/>
          </a:xfrm>
          <a:prstGeom prst="rect">
            <a:avLst/>
          </a:prstGeom>
        </p:spPr>
      </p:pic>
      <p:pic>
        <p:nvPicPr>
          <p:cNvPr id="55" name="Imagen 5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2DC2378B-6021-182E-DF29-274489509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2" y="4274722"/>
            <a:ext cx="4813004" cy="27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8"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447800"/>
            <a:ext cx="7289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s-ES" sz="3000" b="1" noProof="0" dirty="0">
                <a:solidFill>
                  <a:srgbClr val="1A2332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Modelo de navegación</a:t>
            </a:r>
            <a:endParaRPr lang="es-ES" sz="1600" noProof="0" dirty="0"/>
          </a:p>
        </p:txBody>
      </p:sp>
      <p:sp>
        <p:nvSpPr>
          <p:cNvPr id="3" name="Shape 1"/>
          <p:cNvSpPr/>
          <p:nvPr/>
        </p:nvSpPr>
        <p:spPr>
          <a:xfrm>
            <a:off x="381000" y="2209800"/>
            <a:ext cx="3403600" cy="1981200"/>
          </a:xfrm>
          <a:custGeom>
            <a:avLst/>
            <a:gdLst/>
            <a:ahLst/>
            <a:cxnLst/>
            <a:rect l="l" t="t" r="r" b="b"/>
            <a:pathLst>
              <a:path w="3403600" h="1981200">
                <a:moveTo>
                  <a:pt x="101596" y="0"/>
                </a:moveTo>
                <a:lnTo>
                  <a:pt x="3302004" y="0"/>
                </a:lnTo>
                <a:cubicBezTo>
                  <a:pt x="3358114" y="0"/>
                  <a:pt x="3403600" y="45486"/>
                  <a:pt x="3403600" y="101596"/>
                </a:cubicBezTo>
                <a:lnTo>
                  <a:pt x="3403600" y="1879604"/>
                </a:lnTo>
                <a:cubicBezTo>
                  <a:pt x="3403600" y="1935714"/>
                  <a:pt x="3358114" y="1981200"/>
                  <a:pt x="330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584200" y="2413000"/>
            <a:ext cx="311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 err="1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Arquitectura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84200" y="2870200"/>
            <a:ext cx="30861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Dual-stream CNN (RGB + Depth)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Concatenated feature fusion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MLP for command regression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84320" y="2209800"/>
            <a:ext cx="3403600" cy="1981200"/>
          </a:xfrm>
          <a:custGeom>
            <a:avLst/>
            <a:gdLst/>
            <a:ahLst/>
            <a:cxnLst/>
            <a:rect l="l" t="t" r="r" b="b"/>
            <a:pathLst>
              <a:path w="3403600" h="1981200">
                <a:moveTo>
                  <a:pt x="101596" y="0"/>
                </a:moveTo>
                <a:lnTo>
                  <a:pt x="3302004" y="0"/>
                </a:lnTo>
                <a:cubicBezTo>
                  <a:pt x="3358114" y="0"/>
                  <a:pt x="3403600" y="45486"/>
                  <a:pt x="3403600" y="101596"/>
                </a:cubicBezTo>
                <a:lnTo>
                  <a:pt x="3403600" y="1879604"/>
                </a:lnTo>
                <a:cubicBezTo>
                  <a:pt x="3403600" y="1935714"/>
                  <a:pt x="3358114" y="1981200"/>
                  <a:pt x="330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0F2F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4287520" y="2413000"/>
            <a:ext cx="311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2332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Training Data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287520" y="2870200"/>
            <a:ext cx="30861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10,000 RGB+Depth+Command samples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MSE &amp; SmoothL1 loss functions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556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Continuous command space learning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4495800"/>
            <a:ext cx="7099300" cy="1371600"/>
          </a:xfrm>
          <a:custGeom>
            <a:avLst/>
            <a:gdLst/>
            <a:ahLst/>
            <a:cxnLst/>
            <a:rect l="l" t="t" r="r" b="b"/>
            <a:pathLst>
              <a:path w="7099300" h="1371600">
                <a:moveTo>
                  <a:pt x="101594" y="0"/>
                </a:moveTo>
                <a:lnTo>
                  <a:pt x="6997706" y="0"/>
                </a:lnTo>
                <a:cubicBezTo>
                  <a:pt x="7053815" y="0"/>
                  <a:pt x="7099300" y="45485"/>
                  <a:pt x="7099300" y="101594"/>
                </a:cubicBezTo>
                <a:lnTo>
                  <a:pt x="7099300" y="1270006"/>
                </a:lnTo>
                <a:cubicBezTo>
                  <a:pt x="7099300" y="1326115"/>
                  <a:pt x="7053815" y="1371600"/>
                  <a:pt x="69977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233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584200" y="4699000"/>
            <a:ext cx="680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 err="1">
                <a:solidFill>
                  <a:srgbClr val="FFFFF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Comandos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9750" y="5156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vx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9750" y="5410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Forward velocity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39010" y="5156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239010" y="5410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Lateral velocity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938270" y="5156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vz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938270" y="5410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Vertical velocity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37530" y="5156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D69E2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yaw_rate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637530" y="54102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Rotation speed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889240" y="4854736"/>
            <a:ext cx="4737100" cy="965200"/>
          </a:xfrm>
          <a:custGeom>
            <a:avLst/>
            <a:gdLst/>
            <a:ahLst/>
            <a:cxnLst/>
            <a:rect l="l" t="t" r="r" b="b"/>
            <a:pathLst>
              <a:path w="4737100" h="965200">
                <a:moveTo>
                  <a:pt x="101597" y="0"/>
                </a:moveTo>
                <a:lnTo>
                  <a:pt x="4635503" y="0"/>
                </a:lnTo>
                <a:cubicBezTo>
                  <a:pt x="4691613" y="0"/>
                  <a:pt x="4737100" y="45487"/>
                  <a:pt x="4737100" y="101597"/>
                </a:cubicBezTo>
                <a:lnTo>
                  <a:pt x="4737100" y="863603"/>
                </a:lnTo>
                <a:cubicBezTo>
                  <a:pt x="4737100" y="919713"/>
                  <a:pt x="4691613" y="965200"/>
                  <a:pt x="46355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D69E2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8"/>
          <p:cNvSpPr/>
          <p:nvPr/>
        </p:nvSpPr>
        <p:spPr>
          <a:xfrm>
            <a:off x="7965440" y="5007136"/>
            <a:ext cx="4584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s-ES" sz="2400" b="1" noProof="0" dirty="0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Navegación estable</a:t>
            </a:r>
            <a:endParaRPr lang="es-ES" sz="1600" noProof="0" dirty="0"/>
          </a:p>
        </p:txBody>
      </p:sp>
      <p:sp>
        <p:nvSpPr>
          <p:cNvPr id="22" name="Text 19"/>
          <p:cNvSpPr/>
          <p:nvPr/>
        </p:nvSpPr>
        <p:spPr>
          <a:xfrm>
            <a:off x="7997190" y="5413375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s-ES" sz="1400" noProof="0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Basada en sensores de profundidad y detección YOLO</a:t>
            </a:r>
            <a:endParaRPr lang="es-ES" sz="1600" noProof="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408</Words>
  <Application>Microsoft Office PowerPoint</Application>
  <PresentationFormat>Personalizado</PresentationFormat>
  <Paragraphs>139</Paragraphs>
  <Slides>12</Slides>
  <Notes>12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Oranienbaum</vt:lpstr>
      <vt:lpstr>Arial</vt:lpstr>
      <vt:lpstr>Sorts Mill Goudy</vt:lpstr>
      <vt:lpstr>Noto Sans SC</vt:lpstr>
      <vt:lpstr>MiSans</vt:lpstr>
      <vt:lpstr>Liter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autonomous_drone_presentation</dc:title>
  <dc:subject>autonomous_drone_presentation</dc:subject>
  <dc:creator>Kimi</dc:creator>
  <cp:lastModifiedBy>Álvaro Medina</cp:lastModifiedBy>
  <cp:revision>4</cp:revision>
  <dcterms:created xsi:type="dcterms:W3CDTF">2025-11-26T22:32:37Z</dcterms:created>
  <dcterms:modified xsi:type="dcterms:W3CDTF">2025-11-27T10:56:42Z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{"Label":"autonomous_drone_presentation","ContentProducer":"001191110108MACG2KBH8F10000","ProduceID":"d4jnug0gts42og2pve4g","ReservedCode1":"","ContentPropagator":"001191110108MACG2KBH8F20000","PropagateID":"d4jnug0gts42og2pve4g","ReservedCode2":""}</vt:lpwstr>
  </property>
</Properties>
</file>